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5"/>
  </p:notesMasterIdLst>
  <p:sldIdLst>
    <p:sldId id="256" r:id="rId5"/>
    <p:sldId id="284" r:id="rId6"/>
    <p:sldId id="257" r:id="rId7"/>
    <p:sldId id="258" r:id="rId8"/>
    <p:sldId id="259" r:id="rId9"/>
    <p:sldId id="260" r:id="rId10"/>
    <p:sldId id="261" r:id="rId11"/>
    <p:sldId id="262" r:id="rId12"/>
    <p:sldId id="263" r:id="rId13"/>
    <p:sldId id="264" r:id="rId14"/>
    <p:sldId id="265" r:id="rId15"/>
    <p:sldId id="266" r:id="rId16"/>
    <p:sldId id="268" r:id="rId17"/>
    <p:sldId id="267" r:id="rId18"/>
    <p:sldId id="271" r:id="rId19"/>
    <p:sldId id="272" r:id="rId20"/>
    <p:sldId id="273" r:id="rId21"/>
    <p:sldId id="274" r:id="rId22"/>
    <p:sldId id="277" r:id="rId23"/>
    <p:sldId id="275" r:id="rId24"/>
    <p:sldId id="278" r:id="rId25"/>
    <p:sldId id="276" r:id="rId26"/>
    <p:sldId id="280" r:id="rId27"/>
    <p:sldId id="281" r:id="rId28"/>
    <p:sldId id="283" r:id="rId29"/>
    <p:sldId id="269" r:id="rId30"/>
    <p:sldId id="285" r:id="rId31"/>
    <p:sldId id="270"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0AB826-02E2-6D9D-1056-8EBA67248DB7}" v="2" dt="2022-08-11T09:55:53.9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dam Shephard" userId="S::ashephard@vm4u.onmicrosoft.com::0d5369b2-610c-4510-b66a-dfc68b4c29ac" providerId="AD" clId="Web-{860AB826-02E2-6D9D-1056-8EBA67248DB7}"/>
    <pc:docChg chg="modSld">
      <pc:chgData name="Adam Shephard" userId="S::ashephard@vm4u.onmicrosoft.com::0d5369b2-610c-4510-b66a-dfc68b4c29ac" providerId="AD" clId="Web-{860AB826-02E2-6D9D-1056-8EBA67248DB7}" dt="2022-08-11T09:55:53.962" v="1" actId="20577"/>
      <pc:docMkLst>
        <pc:docMk/>
      </pc:docMkLst>
      <pc:sldChg chg="modSp">
        <pc:chgData name="Adam Shephard" userId="S::ashephard@vm4u.onmicrosoft.com::0d5369b2-610c-4510-b66a-dfc68b4c29ac" providerId="AD" clId="Web-{860AB826-02E2-6D9D-1056-8EBA67248DB7}" dt="2022-08-11T09:55:53.962" v="1" actId="20577"/>
        <pc:sldMkLst>
          <pc:docMk/>
          <pc:sldMk cId="458890884" sldId="256"/>
        </pc:sldMkLst>
        <pc:spChg chg="mod">
          <ac:chgData name="Adam Shephard" userId="S::ashephard@vm4u.onmicrosoft.com::0d5369b2-610c-4510-b66a-dfc68b4c29ac" providerId="AD" clId="Web-{860AB826-02E2-6D9D-1056-8EBA67248DB7}" dt="2022-08-11T09:55:53.962" v="1" actId="20577"/>
          <ac:spMkLst>
            <pc:docMk/>
            <pc:sldMk cId="458890884" sldId="256"/>
            <ac:spMk id="3" creationId="{B8DD563D-DBBA-6A7A-AFE4-C22BA81E72E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A76188-9E4C-46BC-BC3F-2BE5F434C49B}" type="datetimeFigureOut">
              <a:rPr lang="en-US" smtClean="0"/>
              <a:t>8/11/2022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15BBF2-EB83-4A63-9C28-CEA4399DB988}" type="slidenum">
              <a:rPr lang="en-US" smtClean="0"/>
              <a:t>‹#›</a:t>
            </a:fld>
            <a:endParaRPr lang="en-US"/>
          </a:p>
        </p:txBody>
      </p:sp>
    </p:spTree>
    <p:extLst>
      <p:ext uri="{BB962C8B-B14F-4D97-AF65-F5344CB8AC3E}">
        <p14:creationId xmlns:p14="http://schemas.microsoft.com/office/powerpoint/2010/main" val="3951561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15BBF2-EB83-4A63-9C28-CEA4399DB988}" type="slidenum">
              <a:rPr lang="en-US" smtClean="0"/>
              <a:t>7</a:t>
            </a:fld>
            <a:endParaRPr lang="en-US"/>
          </a:p>
        </p:txBody>
      </p:sp>
    </p:spTree>
    <p:extLst>
      <p:ext uri="{BB962C8B-B14F-4D97-AF65-F5344CB8AC3E}">
        <p14:creationId xmlns:p14="http://schemas.microsoft.com/office/powerpoint/2010/main" val="1123580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7AF0BC9-E15F-4C54-B810-5BE1A8322004}" type="datetimeFigureOut">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E272E-7ACC-4873-B84D-3FBB780610FF}" type="slidenum">
              <a:rPr lang="en-US" smtClean="0"/>
              <a:t>‹#›</a:t>
            </a:fld>
            <a:endParaRPr lang="en-US"/>
          </a:p>
        </p:txBody>
      </p:sp>
    </p:spTree>
    <p:extLst>
      <p:ext uri="{BB962C8B-B14F-4D97-AF65-F5344CB8AC3E}">
        <p14:creationId xmlns:p14="http://schemas.microsoft.com/office/powerpoint/2010/main" val="352787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7AF0BC9-E15F-4C54-B810-5BE1A8322004}" type="datetimeFigureOut">
              <a:rPr lang="en-US" smtClean="0"/>
              <a:t>8/11/2022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AE272E-7ACC-4873-B84D-3FBB780610FF}" type="slidenum">
              <a:rPr lang="en-US" smtClean="0"/>
              <a:t>‹#›</a:t>
            </a:fld>
            <a:endParaRPr lang="en-US"/>
          </a:p>
        </p:txBody>
      </p:sp>
    </p:spTree>
    <p:extLst>
      <p:ext uri="{BB962C8B-B14F-4D97-AF65-F5344CB8AC3E}">
        <p14:creationId xmlns:p14="http://schemas.microsoft.com/office/powerpoint/2010/main" val="3564468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7AF0BC9-E15F-4C54-B810-5BE1A8322004}" type="datetimeFigureOut">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E272E-7ACC-4873-B84D-3FBB780610FF}" type="slidenum">
              <a:rPr lang="en-US" smtClean="0"/>
              <a:t>‹#›</a:t>
            </a:fld>
            <a:endParaRPr lang="en-US"/>
          </a:p>
        </p:txBody>
      </p:sp>
    </p:spTree>
    <p:extLst>
      <p:ext uri="{BB962C8B-B14F-4D97-AF65-F5344CB8AC3E}">
        <p14:creationId xmlns:p14="http://schemas.microsoft.com/office/powerpoint/2010/main" val="23586781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7AF0BC9-E15F-4C54-B810-5BE1A8322004}" type="datetimeFigureOut">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E272E-7ACC-4873-B84D-3FBB780610FF}"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7384601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7AF0BC9-E15F-4C54-B810-5BE1A8322004}" type="datetimeFigureOut">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E272E-7ACC-4873-B84D-3FBB780610FF}" type="slidenum">
              <a:rPr lang="en-US" smtClean="0"/>
              <a:t>‹#›</a:t>
            </a:fld>
            <a:endParaRPr lang="en-US"/>
          </a:p>
        </p:txBody>
      </p:sp>
    </p:spTree>
    <p:extLst>
      <p:ext uri="{BB962C8B-B14F-4D97-AF65-F5344CB8AC3E}">
        <p14:creationId xmlns:p14="http://schemas.microsoft.com/office/powerpoint/2010/main" val="36098819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7AF0BC9-E15F-4C54-B810-5BE1A8322004}" type="datetimeFigureOut">
              <a:rPr lang="en-US" smtClean="0"/>
              <a:t>8/11/2022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E272E-7ACC-4873-B84D-3FBB780610FF}" type="slidenum">
              <a:rPr lang="en-US" smtClean="0"/>
              <a:t>‹#›</a:t>
            </a:fld>
            <a:endParaRPr lang="en-US"/>
          </a:p>
        </p:txBody>
      </p:sp>
    </p:spTree>
    <p:extLst>
      <p:ext uri="{BB962C8B-B14F-4D97-AF65-F5344CB8AC3E}">
        <p14:creationId xmlns:p14="http://schemas.microsoft.com/office/powerpoint/2010/main" val="21893700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7AF0BC9-E15F-4C54-B810-5BE1A8322004}" type="datetimeFigureOut">
              <a:rPr lang="en-US" smtClean="0"/>
              <a:t>8/11/2022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E272E-7ACC-4873-B84D-3FBB780610FF}" type="slidenum">
              <a:rPr lang="en-US" smtClean="0"/>
              <a:t>‹#›</a:t>
            </a:fld>
            <a:endParaRPr lang="en-US"/>
          </a:p>
        </p:txBody>
      </p:sp>
    </p:spTree>
    <p:extLst>
      <p:ext uri="{BB962C8B-B14F-4D97-AF65-F5344CB8AC3E}">
        <p14:creationId xmlns:p14="http://schemas.microsoft.com/office/powerpoint/2010/main" val="32839146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AF0BC9-E15F-4C54-B810-5BE1A8322004}" type="datetimeFigureOut">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E272E-7ACC-4873-B84D-3FBB780610FF}" type="slidenum">
              <a:rPr lang="en-US" smtClean="0"/>
              <a:t>‹#›</a:t>
            </a:fld>
            <a:endParaRPr lang="en-US"/>
          </a:p>
        </p:txBody>
      </p:sp>
    </p:spTree>
    <p:extLst>
      <p:ext uri="{BB962C8B-B14F-4D97-AF65-F5344CB8AC3E}">
        <p14:creationId xmlns:p14="http://schemas.microsoft.com/office/powerpoint/2010/main" val="10865234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AF0BC9-E15F-4C54-B810-5BE1A8322004}" type="datetimeFigureOut">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E272E-7ACC-4873-B84D-3FBB780610FF}" type="slidenum">
              <a:rPr lang="en-US" smtClean="0"/>
              <a:t>‹#›</a:t>
            </a:fld>
            <a:endParaRPr lang="en-US"/>
          </a:p>
        </p:txBody>
      </p:sp>
    </p:spTree>
    <p:extLst>
      <p:ext uri="{BB962C8B-B14F-4D97-AF65-F5344CB8AC3E}">
        <p14:creationId xmlns:p14="http://schemas.microsoft.com/office/powerpoint/2010/main" val="3549549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67AF0BC9-E15F-4C54-B810-5BE1A8322004}" type="datetimeFigureOut">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E272E-7ACC-4873-B84D-3FBB780610FF}" type="slidenum">
              <a:rPr lang="en-US" smtClean="0"/>
              <a:t>‹#›</a:t>
            </a:fld>
            <a:endParaRPr lang="en-US"/>
          </a:p>
        </p:txBody>
      </p:sp>
    </p:spTree>
    <p:extLst>
      <p:ext uri="{BB962C8B-B14F-4D97-AF65-F5344CB8AC3E}">
        <p14:creationId xmlns:p14="http://schemas.microsoft.com/office/powerpoint/2010/main" val="1386906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7AF0BC9-E15F-4C54-B810-5BE1A8322004}" type="datetimeFigureOut">
              <a:rPr lang="en-US" smtClean="0"/>
              <a:t>8/11/2022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AE272E-7ACC-4873-B84D-3FBB780610FF}" type="slidenum">
              <a:rPr lang="en-US" smtClean="0"/>
              <a:t>‹#›</a:t>
            </a:fld>
            <a:endParaRPr lang="en-US"/>
          </a:p>
        </p:txBody>
      </p:sp>
    </p:spTree>
    <p:extLst>
      <p:ext uri="{BB962C8B-B14F-4D97-AF65-F5344CB8AC3E}">
        <p14:creationId xmlns:p14="http://schemas.microsoft.com/office/powerpoint/2010/main" val="496685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7AF0BC9-E15F-4C54-B810-5BE1A8322004}" type="datetimeFigureOut">
              <a:rPr lang="en-US" smtClean="0"/>
              <a:t>8/11/2022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AE272E-7ACC-4873-B84D-3FBB780610FF}" type="slidenum">
              <a:rPr lang="en-US" smtClean="0"/>
              <a:t>‹#›</a:t>
            </a:fld>
            <a:endParaRPr lang="en-US"/>
          </a:p>
        </p:txBody>
      </p:sp>
    </p:spTree>
    <p:extLst>
      <p:ext uri="{BB962C8B-B14F-4D97-AF65-F5344CB8AC3E}">
        <p14:creationId xmlns:p14="http://schemas.microsoft.com/office/powerpoint/2010/main" val="771387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7AF0BC9-E15F-4C54-B810-5BE1A8322004}" type="datetimeFigureOut">
              <a:rPr lang="en-US" smtClean="0"/>
              <a:t>8/11/2022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AE272E-7ACC-4873-B84D-3FBB780610FF}" type="slidenum">
              <a:rPr lang="en-US" smtClean="0"/>
              <a:t>‹#›</a:t>
            </a:fld>
            <a:endParaRPr lang="en-US"/>
          </a:p>
        </p:txBody>
      </p:sp>
    </p:spTree>
    <p:extLst>
      <p:ext uri="{BB962C8B-B14F-4D97-AF65-F5344CB8AC3E}">
        <p14:creationId xmlns:p14="http://schemas.microsoft.com/office/powerpoint/2010/main" val="2650572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67AF0BC9-E15F-4C54-B810-5BE1A8322004}" type="datetimeFigureOut">
              <a:rPr lang="en-US" smtClean="0"/>
              <a:t>8/11/2022</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03AE272E-7ACC-4873-B84D-3FBB780610FF}" type="slidenum">
              <a:rPr lang="en-US" smtClean="0"/>
              <a:t>‹#›</a:t>
            </a:fld>
            <a:endParaRPr lang="en-US"/>
          </a:p>
        </p:txBody>
      </p:sp>
    </p:spTree>
    <p:extLst>
      <p:ext uri="{BB962C8B-B14F-4D97-AF65-F5344CB8AC3E}">
        <p14:creationId xmlns:p14="http://schemas.microsoft.com/office/powerpoint/2010/main" val="2262036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67AF0BC9-E15F-4C54-B810-5BE1A8322004}" type="datetimeFigureOut">
              <a:rPr lang="en-US" smtClean="0"/>
              <a:t>8/11/2022</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03AE272E-7ACC-4873-B84D-3FBB780610FF}" type="slidenum">
              <a:rPr lang="en-US" smtClean="0"/>
              <a:t>‹#›</a:t>
            </a:fld>
            <a:endParaRPr lang="en-US"/>
          </a:p>
        </p:txBody>
      </p:sp>
    </p:spTree>
    <p:extLst>
      <p:ext uri="{BB962C8B-B14F-4D97-AF65-F5344CB8AC3E}">
        <p14:creationId xmlns:p14="http://schemas.microsoft.com/office/powerpoint/2010/main" val="303028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67AF0BC9-E15F-4C54-B810-5BE1A8322004}" type="datetimeFigureOut">
              <a:rPr lang="en-US" smtClean="0"/>
              <a:t>8/11/2022</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03AE272E-7ACC-4873-B84D-3FBB780610FF}" type="slidenum">
              <a:rPr lang="en-US" smtClean="0"/>
              <a:t>‹#›</a:t>
            </a:fld>
            <a:endParaRPr lang="en-US"/>
          </a:p>
        </p:txBody>
      </p:sp>
    </p:spTree>
    <p:extLst>
      <p:ext uri="{BB962C8B-B14F-4D97-AF65-F5344CB8AC3E}">
        <p14:creationId xmlns:p14="http://schemas.microsoft.com/office/powerpoint/2010/main" val="2087201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7AF0BC9-E15F-4C54-B810-5BE1A8322004}" type="datetimeFigureOut">
              <a:rPr lang="en-US" smtClean="0"/>
              <a:t>8/11/2022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AE272E-7ACC-4873-B84D-3FBB780610FF}" type="slidenum">
              <a:rPr lang="en-US" smtClean="0"/>
              <a:t>‹#›</a:t>
            </a:fld>
            <a:endParaRPr lang="en-US"/>
          </a:p>
        </p:txBody>
      </p:sp>
    </p:spTree>
    <p:extLst>
      <p:ext uri="{BB962C8B-B14F-4D97-AF65-F5344CB8AC3E}">
        <p14:creationId xmlns:p14="http://schemas.microsoft.com/office/powerpoint/2010/main" val="3258679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67AF0BC9-E15F-4C54-B810-5BE1A8322004}" type="datetimeFigureOut">
              <a:rPr lang="en-US" smtClean="0"/>
              <a:t>8/11/2022</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03AE272E-7ACC-4873-B84D-3FBB780610FF}" type="slidenum">
              <a:rPr lang="en-US" smtClean="0"/>
              <a:t>‹#›</a:t>
            </a:fld>
            <a:endParaRPr lang="en-US"/>
          </a:p>
        </p:txBody>
      </p:sp>
    </p:spTree>
    <p:extLst>
      <p:ext uri="{BB962C8B-B14F-4D97-AF65-F5344CB8AC3E}">
        <p14:creationId xmlns:p14="http://schemas.microsoft.com/office/powerpoint/2010/main" val="385181161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5.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EE034-28CB-CA01-5510-F3380B93C5B5}"/>
              </a:ext>
            </a:extLst>
          </p:cNvPr>
          <p:cNvSpPr>
            <a:spLocks noGrp="1"/>
          </p:cNvSpPr>
          <p:nvPr>
            <p:ph type="ctrTitle"/>
          </p:nvPr>
        </p:nvSpPr>
        <p:spPr>
          <a:xfrm>
            <a:off x="1524000" y="725617"/>
            <a:ext cx="9144000" cy="2996631"/>
          </a:xfrm>
        </p:spPr>
        <p:txBody>
          <a:bodyPr/>
          <a:lstStyle/>
          <a:p>
            <a:pPr algn="ctr"/>
            <a:r>
              <a:rPr lang="en-US" sz="4400" dirty="0"/>
              <a:t>A Framework for Understanding and Serving Refugees and Support for Those Who Are On the Front Lines </a:t>
            </a:r>
          </a:p>
        </p:txBody>
      </p:sp>
      <p:sp>
        <p:nvSpPr>
          <p:cNvPr id="3" name="Subtitle 2">
            <a:extLst>
              <a:ext uri="{FF2B5EF4-FFF2-40B4-BE49-F238E27FC236}">
                <a16:creationId xmlns:a16="http://schemas.microsoft.com/office/drawing/2014/main" id="{B8DD563D-DBBA-6A7A-AFE4-C22BA81E72E5}"/>
              </a:ext>
            </a:extLst>
          </p:cNvPr>
          <p:cNvSpPr>
            <a:spLocks noGrp="1"/>
          </p:cNvSpPr>
          <p:nvPr>
            <p:ph type="subTitle" idx="1"/>
          </p:nvPr>
        </p:nvSpPr>
        <p:spPr>
          <a:xfrm>
            <a:off x="1524000" y="4200938"/>
            <a:ext cx="9144000" cy="1895061"/>
          </a:xfrm>
        </p:spPr>
        <p:txBody>
          <a:bodyPr>
            <a:normAutofit/>
          </a:bodyPr>
          <a:lstStyle/>
          <a:p>
            <a:r>
              <a:rPr lang="en-US" dirty="0"/>
              <a:t>Presented by VM4U Psychological Support Team:</a:t>
            </a:r>
          </a:p>
          <a:p>
            <a:r>
              <a:rPr lang="en-US" dirty="0"/>
              <a:t>Roxanne Roybal de Diaz, M.A., LPC, NCC</a:t>
            </a:r>
          </a:p>
          <a:p>
            <a:r>
              <a:rPr lang="en-US" dirty="0"/>
              <a:t>Inga Kovtun, M.A. Psychologist</a:t>
            </a:r>
          </a:p>
          <a:p>
            <a:r>
              <a:rPr lang="en-US" dirty="0"/>
              <a:t>Oleksandra Bronevytska, M.A. Psychologist</a:t>
            </a:r>
          </a:p>
        </p:txBody>
      </p:sp>
    </p:spTree>
    <p:extLst>
      <p:ext uri="{BB962C8B-B14F-4D97-AF65-F5344CB8AC3E}">
        <p14:creationId xmlns:p14="http://schemas.microsoft.com/office/powerpoint/2010/main" val="4588908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106AB-117B-20CD-A997-E7DC3E080183}"/>
              </a:ext>
            </a:extLst>
          </p:cNvPr>
          <p:cNvSpPr>
            <a:spLocks noGrp="1"/>
          </p:cNvSpPr>
          <p:nvPr>
            <p:ph type="title"/>
          </p:nvPr>
        </p:nvSpPr>
        <p:spPr>
          <a:xfrm>
            <a:off x="646111" y="452718"/>
            <a:ext cx="9404723" cy="1103127"/>
          </a:xfrm>
        </p:spPr>
        <p:txBody>
          <a:bodyPr/>
          <a:lstStyle/>
          <a:p>
            <a:pPr algn="ctr"/>
            <a:r>
              <a:rPr lang="en-US" dirty="0">
                <a:latin typeface="Castellar" panose="020A0402060406010301" pitchFamily="18" charset="0"/>
              </a:rPr>
              <a:t>Esteem needs</a:t>
            </a:r>
            <a:r>
              <a:rPr lang="en-US" dirty="0"/>
              <a:t>: </a:t>
            </a:r>
          </a:p>
        </p:txBody>
      </p:sp>
      <p:sp>
        <p:nvSpPr>
          <p:cNvPr id="3" name="Content Placeholder 2">
            <a:extLst>
              <a:ext uri="{FF2B5EF4-FFF2-40B4-BE49-F238E27FC236}">
                <a16:creationId xmlns:a16="http://schemas.microsoft.com/office/drawing/2014/main" id="{91913270-A6E0-E042-BF57-445BC9FEE321}"/>
              </a:ext>
            </a:extLst>
          </p:cNvPr>
          <p:cNvSpPr>
            <a:spLocks noGrp="1"/>
          </p:cNvSpPr>
          <p:nvPr>
            <p:ph idx="1"/>
          </p:nvPr>
        </p:nvSpPr>
        <p:spPr/>
        <p:txBody>
          <a:bodyPr>
            <a:normAutofit/>
          </a:bodyPr>
          <a:lstStyle/>
          <a:p>
            <a:r>
              <a:rPr lang="en-US" sz="2400" dirty="0">
                <a:latin typeface="+mn-lt"/>
              </a:rPr>
              <a:t>self-respect (the belief that you are valuable and deserving of dignity)</a:t>
            </a:r>
          </a:p>
          <a:p>
            <a:r>
              <a:rPr lang="en-US" sz="2400" dirty="0">
                <a:latin typeface="+mn-lt"/>
              </a:rPr>
              <a:t>self-esteem (confidence in your potential for personal growth and accomplishments). There are two types of self esteem: </a:t>
            </a:r>
          </a:p>
          <a:p>
            <a:pPr lvl="1">
              <a:buFont typeface="Wingdings" panose="05000000000000000000" pitchFamily="2" charset="2"/>
              <a:buChar char="Ø"/>
            </a:pPr>
            <a:r>
              <a:rPr lang="en-US" sz="2000" dirty="0">
                <a:latin typeface="+mn-lt"/>
              </a:rPr>
              <a:t>esteem which is based on respect and acknowledgment from others </a:t>
            </a:r>
          </a:p>
          <a:p>
            <a:pPr lvl="1">
              <a:buFont typeface="Wingdings" panose="05000000000000000000" pitchFamily="2" charset="2"/>
              <a:buChar char="Ø"/>
            </a:pPr>
            <a:r>
              <a:rPr lang="en-US" sz="2000" dirty="0">
                <a:latin typeface="+mn-lt"/>
              </a:rPr>
              <a:t>esteem which is based on your own self-assessment. Self-confidence and independence stem from this latter type of self-esteem</a:t>
            </a:r>
          </a:p>
        </p:txBody>
      </p:sp>
    </p:spTree>
    <p:extLst>
      <p:ext uri="{BB962C8B-B14F-4D97-AF65-F5344CB8AC3E}">
        <p14:creationId xmlns:p14="http://schemas.microsoft.com/office/powerpoint/2010/main" val="1387219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C27B3-1E73-E64C-574F-A7654CA51405}"/>
              </a:ext>
            </a:extLst>
          </p:cNvPr>
          <p:cNvSpPr>
            <a:spLocks noGrp="1"/>
          </p:cNvSpPr>
          <p:nvPr>
            <p:ph type="title"/>
          </p:nvPr>
        </p:nvSpPr>
        <p:spPr/>
        <p:txBody>
          <a:bodyPr/>
          <a:lstStyle/>
          <a:p>
            <a:pPr algn="ctr"/>
            <a:r>
              <a:rPr lang="en-US" dirty="0">
                <a:latin typeface="Castellar" panose="020A0402060406010301" pitchFamily="18" charset="0"/>
              </a:rPr>
              <a:t>Self-actualization needs:</a:t>
            </a:r>
          </a:p>
        </p:txBody>
      </p:sp>
      <p:sp>
        <p:nvSpPr>
          <p:cNvPr id="3" name="Content Placeholder 2">
            <a:extLst>
              <a:ext uri="{FF2B5EF4-FFF2-40B4-BE49-F238E27FC236}">
                <a16:creationId xmlns:a16="http://schemas.microsoft.com/office/drawing/2014/main" id="{E6A296C6-6FBE-28CF-DEEC-CFB5E7D88374}"/>
              </a:ext>
            </a:extLst>
          </p:cNvPr>
          <p:cNvSpPr>
            <a:spLocks noGrp="1"/>
          </p:cNvSpPr>
          <p:nvPr>
            <p:ph idx="1"/>
          </p:nvPr>
        </p:nvSpPr>
        <p:spPr>
          <a:xfrm>
            <a:off x="1104293" y="1790763"/>
            <a:ext cx="8946541" cy="4195481"/>
          </a:xfrm>
        </p:spPr>
        <p:txBody>
          <a:bodyPr>
            <a:normAutofit lnSpcReduction="10000"/>
          </a:bodyPr>
          <a:lstStyle/>
          <a:p>
            <a:pPr marL="0" indent="0">
              <a:buNone/>
            </a:pPr>
            <a:r>
              <a:rPr lang="en-US" b="1" dirty="0">
                <a:latin typeface="+mn-lt"/>
                <a:cs typeface="Calibri" panose="020F0502020204030204" pitchFamily="34" charset="0"/>
              </a:rPr>
              <a:t>Self-actualization describes the fulfillment of your full potential as a person. Sometimes called self-fulfillment needs, self-actualization needs occupy the highest spot on Maslow's pyramid.</a:t>
            </a:r>
          </a:p>
          <a:p>
            <a:pPr marL="0" indent="0">
              <a:buNone/>
            </a:pPr>
            <a:endParaRPr lang="en-US" b="1" dirty="0">
              <a:latin typeface="+mn-lt"/>
              <a:cs typeface="Calibri" panose="020F0502020204030204" pitchFamily="34" charset="0"/>
            </a:endParaRPr>
          </a:p>
          <a:p>
            <a:r>
              <a:rPr lang="en-US" dirty="0">
                <a:latin typeface="+mn-lt"/>
                <a:cs typeface="Calibri" panose="020F0502020204030204" pitchFamily="34" charset="0"/>
              </a:rPr>
              <a:t>education, skill development</a:t>
            </a:r>
          </a:p>
          <a:p>
            <a:r>
              <a:rPr lang="en-US" dirty="0">
                <a:latin typeface="+mn-lt"/>
                <a:cs typeface="Calibri" panose="020F0502020204030204" pitchFamily="34" charset="0"/>
              </a:rPr>
              <a:t>the refining of talents in areas such as music, athletics, design, cooking, and gardening</a:t>
            </a:r>
          </a:p>
          <a:p>
            <a:r>
              <a:rPr lang="en-US" dirty="0">
                <a:latin typeface="+mn-lt"/>
                <a:cs typeface="Calibri" panose="020F0502020204030204" pitchFamily="34" charset="0"/>
              </a:rPr>
              <a:t>caring for others </a:t>
            </a:r>
          </a:p>
          <a:p>
            <a:r>
              <a:rPr lang="en-US" dirty="0">
                <a:latin typeface="+mn-lt"/>
                <a:cs typeface="Calibri" panose="020F0502020204030204" pitchFamily="34" charset="0"/>
              </a:rPr>
              <a:t>learning a new language</a:t>
            </a:r>
          </a:p>
          <a:p>
            <a:r>
              <a:rPr lang="en-US" dirty="0">
                <a:latin typeface="+mn-lt"/>
                <a:cs typeface="Calibri" panose="020F0502020204030204" pitchFamily="34" charset="0"/>
              </a:rPr>
              <a:t>traveling to new places</a:t>
            </a:r>
          </a:p>
          <a:p>
            <a:r>
              <a:rPr lang="en-US" dirty="0">
                <a:latin typeface="+mn-lt"/>
                <a:cs typeface="Calibri" panose="020F0502020204030204" pitchFamily="34" charset="0"/>
              </a:rPr>
              <a:t>winning awards.</a:t>
            </a:r>
          </a:p>
        </p:txBody>
      </p:sp>
    </p:spTree>
    <p:extLst>
      <p:ext uri="{BB962C8B-B14F-4D97-AF65-F5344CB8AC3E}">
        <p14:creationId xmlns:p14="http://schemas.microsoft.com/office/powerpoint/2010/main" val="3527553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06608-90B1-758F-207A-06EF87C49E63}"/>
              </a:ext>
            </a:extLst>
          </p:cNvPr>
          <p:cNvSpPr>
            <a:spLocks noGrp="1"/>
          </p:cNvSpPr>
          <p:nvPr>
            <p:ph type="title"/>
          </p:nvPr>
        </p:nvSpPr>
        <p:spPr/>
        <p:txBody>
          <a:bodyPr/>
          <a:lstStyle/>
          <a:p>
            <a:pPr algn="ctr"/>
            <a:r>
              <a:rPr lang="en-US" sz="3600" b="1" dirty="0">
                <a:effectLst/>
                <a:latin typeface="Castellar" panose="020A0402060406010301" pitchFamily="18" charset="0"/>
                <a:ea typeface="Calibri" panose="020F0502020204030204" pitchFamily="34" charset="0"/>
                <a:cs typeface="Times New Roman" panose="02020603050405020304" pitchFamily="18" charset="0"/>
              </a:rPr>
              <a:t>Deficiency Needs vs. Growth Needs on Maslow’s Hierarchy</a:t>
            </a:r>
            <a:br>
              <a:rPr lang="en-US" sz="44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AD46209C-00C9-F1D7-E500-54F36EAB2DF1}"/>
              </a:ext>
            </a:extLst>
          </p:cNvPr>
          <p:cNvSpPr>
            <a:spLocks noGrp="1"/>
          </p:cNvSpPr>
          <p:nvPr>
            <p:ph idx="1"/>
          </p:nvPr>
        </p:nvSpPr>
        <p:spPr/>
        <p:txBody>
          <a:bodyPr/>
          <a:lstStyle/>
          <a:p>
            <a:pPr marR="0">
              <a:lnSpc>
                <a:spcPct val="107000"/>
              </a:lnSpc>
              <a:spcBef>
                <a:spcPts val="0"/>
              </a:spcBef>
              <a:spcAft>
                <a:spcPts val="800"/>
              </a:spcAft>
              <a:buSzPct val="100000"/>
              <a:buFont typeface="Wingdings" panose="05000000000000000000" pitchFamily="2" charset="2"/>
              <a:buChar char="Ø"/>
            </a:pPr>
            <a:r>
              <a:rPr lang="en-US" sz="2400" dirty="0">
                <a:latin typeface="Calibri" panose="020F0502020204030204" pitchFamily="34" charset="0"/>
                <a:ea typeface="Calibri" panose="020F0502020204030204" pitchFamily="34" charset="0"/>
                <a:cs typeface="Times New Roman" panose="02020603050405020304" pitchFamily="18" charset="0"/>
              </a:rPr>
              <a:t>S</a:t>
            </a:r>
            <a:r>
              <a:rPr lang="en-US" sz="2400" dirty="0">
                <a:effectLst/>
                <a:latin typeface="Calibri" panose="020F0502020204030204" pitchFamily="34" charset="0"/>
                <a:ea typeface="Calibri" panose="020F0502020204030204" pitchFamily="34" charset="0"/>
                <a:cs typeface="Times New Roman" panose="02020603050405020304" pitchFamily="18" charset="0"/>
              </a:rPr>
              <a:t>elf-actualization is a “growth need,” According to Maslow’s theory, if you fail to meet your deficiency needs, you’ll experience harmful or unpleasant results. </a:t>
            </a:r>
          </a:p>
          <a:p>
            <a:pPr marR="0">
              <a:lnSpc>
                <a:spcPct val="107000"/>
              </a:lnSpc>
              <a:spcBef>
                <a:spcPts val="0"/>
              </a:spcBef>
              <a:spcAft>
                <a:spcPts val="800"/>
              </a:spcAft>
              <a:buSzPct val="100000"/>
              <a:buFont typeface="Wingdings" panose="05000000000000000000" pitchFamily="2" charset="2"/>
              <a:buChar char="Ø"/>
            </a:pPr>
            <a:r>
              <a:rPr lang="en-US" sz="2400" dirty="0">
                <a:effectLst/>
                <a:latin typeface="Calibri" panose="020F0502020204030204" pitchFamily="34" charset="0"/>
                <a:ea typeface="Calibri" panose="020F0502020204030204" pitchFamily="34" charset="0"/>
                <a:cs typeface="Times New Roman" panose="02020603050405020304" pitchFamily="18" charset="0"/>
              </a:rPr>
              <a:t>Conditions ranging from illness and starvation up through loneliness and self-doubt are the byproducts of unmet deficiency needs. </a:t>
            </a:r>
          </a:p>
          <a:p>
            <a:pPr marR="0">
              <a:lnSpc>
                <a:spcPct val="107000"/>
              </a:lnSpc>
              <a:spcBef>
                <a:spcPts val="0"/>
              </a:spcBef>
              <a:spcAft>
                <a:spcPts val="800"/>
              </a:spcAft>
              <a:buSzPct val="100000"/>
              <a:buFont typeface="Wingdings" panose="05000000000000000000" pitchFamily="2" charset="2"/>
              <a:buChar char="Ø"/>
            </a:pPr>
            <a:r>
              <a:rPr lang="en-US" sz="2400" dirty="0">
                <a:effectLst/>
                <a:latin typeface="Calibri" panose="020F0502020204030204" pitchFamily="34" charset="0"/>
                <a:ea typeface="Calibri" panose="020F0502020204030204" pitchFamily="34" charset="0"/>
                <a:cs typeface="Times New Roman" panose="02020603050405020304" pitchFamily="18" charset="0"/>
              </a:rPr>
              <a:t>By contrast, self-actualization needs can make you happier, but you are not harmed when these needs go unfulfilled. </a:t>
            </a:r>
          </a:p>
          <a:p>
            <a:pPr marR="0">
              <a:lnSpc>
                <a:spcPct val="107000"/>
              </a:lnSpc>
              <a:spcBef>
                <a:spcPts val="0"/>
              </a:spcBef>
              <a:spcAft>
                <a:spcPts val="800"/>
              </a:spcAft>
              <a:buSzPct val="100000"/>
              <a:buFont typeface="Wingdings" panose="05000000000000000000" pitchFamily="2" charset="2"/>
              <a:buChar char="Ø"/>
            </a:pPr>
            <a:r>
              <a:rPr lang="en-US" sz="2400" dirty="0">
                <a:latin typeface="Calibri" panose="020F0502020204030204" pitchFamily="34" charset="0"/>
                <a:ea typeface="Calibri" panose="020F0502020204030204" pitchFamily="34" charset="0"/>
                <a:cs typeface="Times New Roman" panose="02020603050405020304" pitchFamily="18" charset="0"/>
              </a:rPr>
              <a:t>S</a:t>
            </a:r>
            <a:r>
              <a:rPr lang="en-US" sz="2400" dirty="0">
                <a:effectLst/>
                <a:latin typeface="Calibri" panose="020F0502020204030204" pitchFamily="34" charset="0"/>
                <a:ea typeface="Calibri" panose="020F0502020204030204" pitchFamily="34" charset="0"/>
                <a:cs typeface="Times New Roman" panose="02020603050405020304" pitchFamily="18" charset="0"/>
              </a:rPr>
              <a:t>elf-actualization needs only become a priority when the other four foundational needs are met.</a:t>
            </a:r>
          </a:p>
          <a:p>
            <a:endParaRPr lang="en-US" dirty="0"/>
          </a:p>
        </p:txBody>
      </p:sp>
    </p:spTree>
    <p:extLst>
      <p:ext uri="{BB962C8B-B14F-4D97-AF65-F5344CB8AC3E}">
        <p14:creationId xmlns:p14="http://schemas.microsoft.com/office/powerpoint/2010/main" val="2080448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4051-992A-19D1-F30B-45C277FF25ED}"/>
              </a:ext>
            </a:extLst>
          </p:cNvPr>
          <p:cNvSpPr>
            <a:spLocks noGrp="1"/>
          </p:cNvSpPr>
          <p:nvPr>
            <p:ph type="title"/>
          </p:nvPr>
        </p:nvSpPr>
        <p:spPr>
          <a:xfrm>
            <a:off x="646111" y="452718"/>
            <a:ext cx="9404723" cy="1116775"/>
          </a:xfrm>
        </p:spPr>
        <p:txBody>
          <a:bodyPr/>
          <a:lstStyle/>
          <a:p>
            <a:pPr algn="ctr"/>
            <a:r>
              <a:rPr lang="en-US" dirty="0">
                <a:latin typeface="Castellar" panose="020A0402060406010301" pitchFamily="18" charset="0"/>
              </a:rPr>
              <a:t>What is resilience?</a:t>
            </a:r>
            <a:br>
              <a:rPr lang="en-US" dirty="0">
                <a:latin typeface="Castellar" panose="020A0402060406010301" pitchFamily="18" charset="0"/>
              </a:rPr>
            </a:br>
            <a:endParaRPr lang="en-US" dirty="0">
              <a:latin typeface="Castellar" panose="020A0402060406010301" pitchFamily="18" charset="0"/>
            </a:endParaRPr>
          </a:p>
        </p:txBody>
      </p:sp>
      <p:sp>
        <p:nvSpPr>
          <p:cNvPr id="3" name="Content Placeholder 2">
            <a:extLst>
              <a:ext uri="{FF2B5EF4-FFF2-40B4-BE49-F238E27FC236}">
                <a16:creationId xmlns:a16="http://schemas.microsoft.com/office/drawing/2014/main" id="{B2E91D64-1829-2AE4-4926-BF377278A25E}"/>
              </a:ext>
            </a:extLst>
          </p:cNvPr>
          <p:cNvSpPr>
            <a:spLocks noGrp="1"/>
          </p:cNvSpPr>
          <p:nvPr>
            <p:ph idx="1"/>
          </p:nvPr>
        </p:nvSpPr>
        <p:spPr/>
        <p:txBody>
          <a:bodyPr/>
          <a:lstStyle/>
          <a:p>
            <a:r>
              <a:rPr lang="en-US" sz="4000" dirty="0"/>
              <a:t>Resilience is a term which is hard to define, but it refers to a person’s ability to cope with, and recover from a given situation. </a:t>
            </a:r>
          </a:p>
          <a:p>
            <a:endParaRPr lang="en-US" dirty="0"/>
          </a:p>
        </p:txBody>
      </p:sp>
    </p:spTree>
    <p:extLst>
      <p:ext uri="{BB962C8B-B14F-4D97-AF65-F5344CB8AC3E}">
        <p14:creationId xmlns:p14="http://schemas.microsoft.com/office/powerpoint/2010/main" val="23295688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9BBB7-D6C8-F7D4-2290-F113A0047D44}"/>
              </a:ext>
            </a:extLst>
          </p:cNvPr>
          <p:cNvSpPr>
            <a:spLocks noGrp="1"/>
          </p:cNvSpPr>
          <p:nvPr>
            <p:ph type="title"/>
          </p:nvPr>
        </p:nvSpPr>
        <p:spPr>
          <a:xfrm>
            <a:off x="646111" y="452718"/>
            <a:ext cx="9404723" cy="1294195"/>
          </a:xfrm>
        </p:spPr>
        <p:txBody>
          <a:bodyPr/>
          <a:lstStyle/>
          <a:p>
            <a:pPr algn="ctr"/>
            <a:r>
              <a:rPr lang="en-US" sz="4400" b="1" dirty="0">
                <a:effectLst/>
                <a:latin typeface="Castellar" panose="020A0402060406010301" pitchFamily="18" charset="0"/>
                <a:ea typeface="Calibri" panose="020F0502020204030204" pitchFamily="34" charset="0"/>
                <a:cs typeface="Times New Roman" panose="02020603050405020304" pitchFamily="18" charset="0"/>
              </a:rPr>
              <a:t>BASIC Ph Model of Resiliency</a:t>
            </a:r>
            <a:endParaRPr lang="en-US" dirty="0">
              <a:latin typeface="Castellar" panose="020A0402060406010301" pitchFamily="18" charset="0"/>
            </a:endParaRPr>
          </a:p>
        </p:txBody>
      </p:sp>
      <p:sp>
        <p:nvSpPr>
          <p:cNvPr id="3" name="Content Placeholder 2">
            <a:extLst>
              <a:ext uri="{FF2B5EF4-FFF2-40B4-BE49-F238E27FC236}">
                <a16:creationId xmlns:a16="http://schemas.microsoft.com/office/drawing/2014/main" id="{F19D4F2A-AEAE-D517-F588-591463DE5C60}"/>
              </a:ext>
            </a:extLst>
          </p:cNvPr>
          <p:cNvSpPr>
            <a:spLocks noGrp="1"/>
          </p:cNvSpPr>
          <p:nvPr>
            <p:ph idx="1"/>
          </p:nvPr>
        </p:nvSpPr>
        <p:spPr/>
        <p:txBody>
          <a:bodyPr>
            <a:normAutofit lnSpcReduction="10000"/>
          </a:bodyPr>
          <a:lstStyle/>
          <a:p>
            <a:pPr marL="0" indent="0">
              <a:buNone/>
            </a:pPr>
            <a:r>
              <a:rPr lang="en-US" b="1" dirty="0"/>
              <a:t>Developed by Professor </a:t>
            </a:r>
            <a:r>
              <a:rPr lang="en-US" b="1" dirty="0" err="1"/>
              <a:t>Mooli</a:t>
            </a:r>
            <a:r>
              <a:rPr lang="en-US" b="1" dirty="0"/>
              <a:t> Lahad who is considered one of the world’s leading experts on community, public </a:t>
            </a:r>
            <a:r>
              <a:rPr lang="en-US" b="1" dirty="0" err="1"/>
              <a:t>behaviour</a:t>
            </a:r>
            <a:r>
              <a:rPr lang="en-US" b="1" dirty="0"/>
              <a:t> and coping with disasters</a:t>
            </a:r>
          </a:p>
          <a:p>
            <a:r>
              <a:rPr lang="en-US" sz="2400" dirty="0">
                <a:latin typeface="Calibri" panose="020F0502020204030204" pitchFamily="34" charset="0"/>
                <a:ea typeface="Calibri" panose="020F0502020204030204" pitchFamily="34" charset="0"/>
                <a:cs typeface="Times New Roman" panose="02020603050405020304" pitchFamily="18" charset="0"/>
              </a:rPr>
              <a:t>T</a:t>
            </a:r>
            <a:r>
              <a:rPr lang="en-US" sz="2400" dirty="0">
                <a:effectLst/>
                <a:latin typeface="Calibri" panose="020F0502020204030204" pitchFamily="34" charset="0"/>
                <a:ea typeface="Calibri" panose="020F0502020204030204" pitchFamily="34" charset="0"/>
                <a:cs typeface="Times New Roman" panose="02020603050405020304" pitchFamily="18" charset="0"/>
              </a:rPr>
              <a:t>he ‘BASIC Ph’ model was developed by Professor Lahad in 2004 and focuses on people’s natural coping mechanisms, of which he has identified six types. </a:t>
            </a:r>
          </a:p>
          <a:p>
            <a:r>
              <a:rPr lang="en-US" sz="2400" dirty="0">
                <a:effectLst/>
                <a:latin typeface="Calibri" panose="020F0502020204030204" pitchFamily="34" charset="0"/>
                <a:ea typeface="Calibri" panose="020F0502020204030204" pitchFamily="34" charset="0"/>
                <a:cs typeface="Times New Roman" panose="02020603050405020304" pitchFamily="18" charset="0"/>
              </a:rPr>
              <a:t>The model suggests that we are each able to possess six potential characteristics that each represent a different style of coping</a:t>
            </a:r>
          </a:p>
          <a:p>
            <a:r>
              <a:rPr lang="en-US" sz="2400" dirty="0">
                <a:latin typeface="Calibri" panose="020F0502020204030204" pitchFamily="34" charset="0"/>
                <a:ea typeface="Calibri" panose="020F0502020204030204" pitchFamily="34" charset="0"/>
                <a:cs typeface="Times New Roman" panose="02020603050405020304" pitchFamily="18" charset="0"/>
              </a:rPr>
              <a:t>T</a:t>
            </a:r>
            <a:r>
              <a:rPr lang="en-US" sz="2400" dirty="0">
                <a:effectLst/>
                <a:latin typeface="Calibri" panose="020F0502020204030204" pitchFamily="34" charset="0"/>
                <a:ea typeface="Calibri" panose="020F0502020204030204" pitchFamily="34" charset="0"/>
                <a:cs typeface="Times New Roman" panose="02020603050405020304" pitchFamily="18" charset="0"/>
              </a:rPr>
              <a:t>he more of these styles we are able to </a:t>
            </a:r>
            <a:r>
              <a:rPr lang="en-US" sz="2400" dirty="0" err="1">
                <a:effectLst/>
                <a:latin typeface="Calibri" panose="020F0502020204030204" pitchFamily="34" charset="0"/>
                <a:ea typeface="Calibri" panose="020F0502020204030204" pitchFamily="34" charset="0"/>
                <a:cs typeface="Times New Roman" panose="02020603050405020304" pitchFamily="18" charset="0"/>
              </a:rPr>
              <a:t>utilise</a:t>
            </a:r>
            <a:r>
              <a:rPr lang="en-US" sz="2400" dirty="0">
                <a:effectLst/>
                <a:latin typeface="Calibri" panose="020F0502020204030204" pitchFamily="34" charset="0"/>
                <a:ea typeface="Calibri" panose="020F0502020204030204" pitchFamily="34" charset="0"/>
                <a:cs typeface="Times New Roman" panose="02020603050405020304" pitchFamily="18" charset="0"/>
              </a:rPr>
              <a:t>, the more resilience we are able to harness in order to regain a sense of control in an otherwise terrifying situation.</a:t>
            </a:r>
          </a:p>
          <a:p>
            <a:endParaRPr lang="en-US" dirty="0"/>
          </a:p>
        </p:txBody>
      </p:sp>
    </p:spTree>
    <p:extLst>
      <p:ext uri="{BB962C8B-B14F-4D97-AF65-F5344CB8AC3E}">
        <p14:creationId xmlns:p14="http://schemas.microsoft.com/office/powerpoint/2010/main" val="3419982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0E621-7E05-D26A-CFE0-E4317482729E}"/>
              </a:ext>
            </a:extLst>
          </p:cNvPr>
          <p:cNvSpPr>
            <a:spLocks noGrp="1"/>
          </p:cNvSpPr>
          <p:nvPr>
            <p:ph type="title"/>
          </p:nvPr>
        </p:nvSpPr>
        <p:spPr>
          <a:xfrm>
            <a:off x="646111" y="452718"/>
            <a:ext cx="9404723" cy="1021240"/>
          </a:xfrm>
        </p:spPr>
        <p:txBody>
          <a:bodyPr/>
          <a:lstStyle/>
          <a:p>
            <a:pPr algn="ctr"/>
            <a:r>
              <a:rPr lang="en-US" dirty="0">
                <a:latin typeface="Castellar" panose="020A0402060406010301" pitchFamily="18" charset="0"/>
              </a:rPr>
              <a:t>The six coping styles</a:t>
            </a:r>
          </a:p>
        </p:txBody>
      </p:sp>
      <p:sp>
        <p:nvSpPr>
          <p:cNvPr id="3" name="Content Placeholder 2">
            <a:extLst>
              <a:ext uri="{FF2B5EF4-FFF2-40B4-BE49-F238E27FC236}">
                <a16:creationId xmlns:a16="http://schemas.microsoft.com/office/drawing/2014/main" id="{DCBD370E-0983-6BCC-9468-61B33FB6C23C}"/>
              </a:ext>
            </a:extLst>
          </p:cNvPr>
          <p:cNvSpPr>
            <a:spLocks noGrp="1"/>
          </p:cNvSpPr>
          <p:nvPr>
            <p:ph idx="1"/>
          </p:nvPr>
        </p:nvSpPr>
        <p:spPr>
          <a:xfrm>
            <a:off x="1103312" y="1787858"/>
            <a:ext cx="8946541" cy="4460542"/>
          </a:xfrm>
        </p:spPr>
        <p:txBody>
          <a:bodyPr>
            <a:normAutofit/>
          </a:bodyPr>
          <a:lstStyle/>
          <a:p>
            <a:r>
              <a:rPr lang="en-US" b="1" dirty="0"/>
              <a:t>B – belief</a:t>
            </a:r>
          </a:p>
          <a:p>
            <a:pPr lvl="1">
              <a:buFont typeface="Wingdings" panose="05000000000000000000" pitchFamily="2" charset="2"/>
              <a:buChar char="Ø"/>
            </a:pPr>
            <a:r>
              <a:rPr lang="en-US" dirty="0"/>
              <a:t>Belief can be a powerful factor in resilience. This can be through faith or any other shared beliefs and relies on inner core values. Shared beliefs are particularly helpful as they also provide external support.</a:t>
            </a:r>
          </a:p>
          <a:p>
            <a:r>
              <a:rPr lang="en-US" b="1" dirty="0"/>
              <a:t>A – affect</a:t>
            </a:r>
          </a:p>
          <a:p>
            <a:pPr lvl="1">
              <a:buFont typeface="Wingdings" panose="05000000000000000000" pitchFamily="2" charset="2"/>
              <a:buChar char="Ø"/>
            </a:pPr>
            <a:r>
              <a:rPr lang="en-US" dirty="0"/>
              <a:t>Feelings or emotions. By expressing through emotions we are able to share fears, anger, sorrow </a:t>
            </a:r>
            <a:r>
              <a:rPr lang="en-US" dirty="0" err="1"/>
              <a:t>etc</a:t>
            </a:r>
            <a:r>
              <a:rPr lang="en-US" dirty="0"/>
              <a:t> and have these emotions validated externally to make us feel less alone.</a:t>
            </a:r>
          </a:p>
          <a:p>
            <a:r>
              <a:rPr lang="en-US" b="1" dirty="0"/>
              <a:t>S – social</a:t>
            </a:r>
          </a:p>
          <a:p>
            <a:pPr lvl="1">
              <a:buFont typeface="Wingdings" panose="05000000000000000000" pitchFamily="2" charset="2"/>
              <a:buChar char="Ø"/>
            </a:pPr>
            <a:r>
              <a:rPr lang="en-US" dirty="0"/>
              <a:t>Via support-seeking through friendships or </a:t>
            </a:r>
            <a:r>
              <a:rPr lang="en-US" dirty="0" err="1"/>
              <a:t>organisations</a:t>
            </a:r>
            <a:r>
              <a:rPr lang="en-US" dirty="0"/>
              <a:t> we can gain a sense of responsibility within a group which can help us to stay grounded. A decrease in isolation alongside an increase in social responsibility can restore emotional security.</a:t>
            </a:r>
          </a:p>
          <a:p>
            <a:endParaRPr lang="en-US" dirty="0"/>
          </a:p>
          <a:p>
            <a:endParaRPr lang="en-US" dirty="0"/>
          </a:p>
        </p:txBody>
      </p:sp>
    </p:spTree>
    <p:extLst>
      <p:ext uri="{BB962C8B-B14F-4D97-AF65-F5344CB8AC3E}">
        <p14:creationId xmlns:p14="http://schemas.microsoft.com/office/powerpoint/2010/main" val="28247994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2469B-1C25-310E-F164-20CE80E4BF1E}"/>
              </a:ext>
            </a:extLst>
          </p:cNvPr>
          <p:cNvSpPr>
            <a:spLocks noGrp="1"/>
          </p:cNvSpPr>
          <p:nvPr>
            <p:ph type="title"/>
          </p:nvPr>
        </p:nvSpPr>
        <p:spPr>
          <a:xfrm>
            <a:off x="646111" y="452719"/>
            <a:ext cx="9404723" cy="366148"/>
          </a:xfrm>
        </p:spPr>
        <p:txBody>
          <a:bodyPr/>
          <a:lstStyle/>
          <a:p>
            <a:r>
              <a:rPr lang="en-US" sz="1800" dirty="0">
                <a:latin typeface="Castellar" panose="020A0402060406010301" pitchFamily="18" charset="0"/>
              </a:rPr>
              <a:t>The six coping styles……..</a:t>
            </a:r>
          </a:p>
        </p:txBody>
      </p:sp>
      <p:sp>
        <p:nvSpPr>
          <p:cNvPr id="3" name="Content Placeholder 2">
            <a:extLst>
              <a:ext uri="{FF2B5EF4-FFF2-40B4-BE49-F238E27FC236}">
                <a16:creationId xmlns:a16="http://schemas.microsoft.com/office/drawing/2014/main" id="{BF114D46-95BB-ACBA-4123-8B87B093A0A4}"/>
              </a:ext>
            </a:extLst>
          </p:cNvPr>
          <p:cNvSpPr>
            <a:spLocks noGrp="1"/>
          </p:cNvSpPr>
          <p:nvPr>
            <p:ph idx="1"/>
          </p:nvPr>
        </p:nvSpPr>
        <p:spPr>
          <a:xfrm>
            <a:off x="1103312" y="1323834"/>
            <a:ext cx="8946541" cy="4924566"/>
          </a:xfrm>
        </p:spPr>
        <p:txBody>
          <a:bodyPr>
            <a:normAutofit/>
          </a:bodyPr>
          <a:lstStyle/>
          <a:p>
            <a:r>
              <a:rPr lang="en-US" b="1" dirty="0"/>
              <a:t>I – imagination</a:t>
            </a:r>
          </a:p>
          <a:p>
            <a:pPr lvl="1">
              <a:buFont typeface="Wingdings" panose="05000000000000000000" pitchFamily="2" charset="2"/>
              <a:buChar char="Ø"/>
            </a:pPr>
            <a:r>
              <a:rPr lang="en-US" dirty="0"/>
              <a:t>Creativity is a method of coping with trauma which children are particularly adept at </a:t>
            </a:r>
            <a:r>
              <a:rPr lang="en-US" dirty="0" err="1"/>
              <a:t>utilising</a:t>
            </a:r>
            <a:r>
              <a:rPr lang="en-US" dirty="0"/>
              <a:t>. Expression of thoughts and feelings in a creative manner can allow a safer feeling release of expression through art, writing, drama or music.</a:t>
            </a:r>
          </a:p>
          <a:p>
            <a:r>
              <a:rPr lang="en-US" b="1" dirty="0"/>
              <a:t>C – cognitive</a:t>
            </a:r>
          </a:p>
          <a:p>
            <a:pPr lvl="1">
              <a:buFont typeface="Wingdings" panose="05000000000000000000" pitchFamily="2" charset="2"/>
              <a:buChar char="Ø"/>
            </a:pPr>
            <a:r>
              <a:rPr lang="en-US" dirty="0"/>
              <a:t>Cognitive coping skills </a:t>
            </a:r>
            <a:r>
              <a:rPr lang="en-US" dirty="0" err="1"/>
              <a:t>utilise</a:t>
            </a:r>
            <a:r>
              <a:rPr lang="en-US" dirty="0"/>
              <a:t> problem solving and a direct approach to the issue. </a:t>
            </a:r>
            <a:r>
              <a:rPr lang="en-US" dirty="0" err="1"/>
              <a:t>Strategising</a:t>
            </a:r>
            <a:r>
              <a:rPr lang="en-US" dirty="0"/>
              <a:t> with others can make people feel less alone, and more in control of their situation.</a:t>
            </a:r>
          </a:p>
          <a:p>
            <a:r>
              <a:rPr lang="en-US" b="1" dirty="0"/>
              <a:t>Ph – physical</a:t>
            </a:r>
          </a:p>
          <a:p>
            <a:pPr lvl="1">
              <a:buFont typeface="Wingdings" panose="05000000000000000000" pitchFamily="2" charset="2"/>
              <a:buChar char="Ø"/>
            </a:pPr>
            <a:r>
              <a:rPr lang="en-US" dirty="0"/>
              <a:t>Physical activity takes us back to our mammalian routes. It has the dual benefit of providing informal processing of a situation alongside a release of feelings in an indirect way.</a:t>
            </a:r>
          </a:p>
          <a:p>
            <a:endParaRPr lang="en-US" dirty="0"/>
          </a:p>
        </p:txBody>
      </p:sp>
    </p:spTree>
    <p:extLst>
      <p:ext uri="{BB962C8B-B14F-4D97-AF65-F5344CB8AC3E}">
        <p14:creationId xmlns:p14="http://schemas.microsoft.com/office/powerpoint/2010/main" val="1331216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AB8EC-6281-D6C8-E2AF-2EBDE23AE0E0}"/>
              </a:ext>
            </a:extLst>
          </p:cNvPr>
          <p:cNvSpPr>
            <a:spLocks noGrp="1"/>
          </p:cNvSpPr>
          <p:nvPr>
            <p:ph type="title"/>
          </p:nvPr>
        </p:nvSpPr>
        <p:spPr>
          <a:xfrm>
            <a:off x="646111" y="452718"/>
            <a:ext cx="9404723" cy="502625"/>
          </a:xfrm>
        </p:spPr>
        <p:txBody>
          <a:bodyPr/>
          <a:lstStyle/>
          <a:p>
            <a:r>
              <a:rPr kumimoji="0" lang="en-US" sz="2400" b="0" i="0" u="none" strike="noStrike" kern="1200" cap="none" spc="0" normalizeH="0" baseline="0" noProof="0" dirty="0">
                <a:ln>
                  <a:noFill/>
                </a:ln>
                <a:solidFill>
                  <a:srgbClr val="EBEBEB"/>
                </a:solidFill>
                <a:effectLst/>
                <a:uLnTx/>
                <a:uFillTx/>
                <a:latin typeface="Castellar" panose="020A0402060406010301" pitchFamily="18" charset="0"/>
                <a:ea typeface="+mj-ea"/>
                <a:cs typeface="+mj-cs"/>
              </a:rPr>
              <a:t>The six coping styles……..</a:t>
            </a:r>
            <a:endParaRPr lang="en-US" sz="2400" dirty="0"/>
          </a:p>
        </p:txBody>
      </p:sp>
      <p:sp>
        <p:nvSpPr>
          <p:cNvPr id="3" name="Content Placeholder 2">
            <a:extLst>
              <a:ext uri="{FF2B5EF4-FFF2-40B4-BE49-F238E27FC236}">
                <a16:creationId xmlns:a16="http://schemas.microsoft.com/office/drawing/2014/main" id="{75A4E5D7-1D1D-2D3E-05A5-7BC97AD3F16E}"/>
              </a:ext>
            </a:extLst>
          </p:cNvPr>
          <p:cNvSpPr>
            <a:spLocks noGrp="1"/>
          </p:cNvSpPr>
          <p:nvPr>
            <p:ph idx="1"/>
          </p:nvPr>
        </p:nvSpPr>
        <p:spPr>
          <a:xfrm>
            <a:off x="1103312" y="1569493"/>
            <a:ext cx="8946541" cy="4678906"/>
          </a:xfrm>
        </p:spPr>
        <p:txBody>
          <a:bodyPr/>
          <a:lstStyle/>
          <a:p>
            <a:r>
              <a:rPr lang="en-US" sz="2800" dirty="0"/>
              <a:t>We each use these coping styles in our lives whether we are experiencing major crisis, or minor inconvenience.</a:t>
            </a:r>
          </a:p>
          <a:p>
            <a:pPr marL="0" indent="0">
              <a:buNone/>
            </a:pPr>
            <a:r>
              <a:rPr lang="en-US" sz="2800" dirty="0"/>
              <a:t> </a:t>
            </a:r>
          </a:p>
          <a:p>
            <a:r>
              <a:rPr lang="en-US" sz="2800" dirty="0"/>
              <a:t>We are fluent in some, some are familiar and others are alien to our way of being</a:t>
            </a:r>
          </a:p>
          <a:p>
            <a:pPr marL="0" indent="0">
              <a:buNone/>
            </a:pPr>
            <a:endParaRPr lang="en-US" sz="2800" dirty="0"/>
          </a:p>
          <a:p>
            <a:r>
              <a:rPr lang="en-US" sz="2800" dirty="0"/>
              <a:t>The more we are able to utilize these coping styles, the more resilient we are.</a:t>
            </a:r>
          </a:p>
          <a:p>
            <a:endParaRPr lang="en-US" dirty="0"/>
          </a:p>
        </p:txBody>
      </p:sp>
    </p:spTree>
    <p:extLst>
      <p:ext uri="{BB962C8B-B14F-4D97-AF65-F5344CB8AC3E}">
        <p14:creationId xmlns:p14="http://schemas.microsoft.com/office/powerpoint/2010/main" val="3357799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B41CB-C210-98AF-0510-E9052023A5B9}"/>
              </a:ext>
            </a:extLst>
          </p:cNvPr>
          <p:cNvSpPr>
            <a:spLocks noGrp="1"/>
          </p:cNvSpPr>
          <p:nvPr>
            <p:ph type="title"/>
          </p:nvPr>
        </p:nvSpPr>
        <p:spPr/>
        <p:txBody>
          <a:bodyPr/>
          <a:lstStyle/>
          <a:p>
            <a:pPr algn="ctr"/>
            <a:r>
              <a:rPr lang="en-US" dirty="0">
                <a:latin typeface="Castellar" panose="020A0402060406010301" pitchFamily="18" charset="0"/>
              </a:rPr>
              <a:t>Serving people who have been displaced </a:t>
            </a:r>
          </a:p>
        </p:txBody>
      </p:sp>
      <p:sp>
        <p:nvSpPr>
          <p:cNvPr id="3" name="Content Placeholder 2">
            <a:extLst>
              <a:ext uri="{FF2B5EF4-FFF2-40B4-BE49-F238E27FC236}">
                <a16:creationId xmlns:a16="http://schemas.microsoft.com/office/drawing/2014/main" id="{818ABEDF-7E39-BAA6-B2AA-7B4A7F702496}"/>
              </a:ext>
            </a:extLst>
          </p:cNvPr>
          <p:cNvSpPr>
            <a:spLocks noGrp="1"/>
          </p:cNvSpPr>
          <p:nvPr>
            <p:ph idx="1"/>
          </p:nvPr>
        </p:nvSpPr>
        <p:spPr/>
        <p:txBody>
          <a:bodyPr>
            <a:normAutofit/>
          </a:bodyPr>
          <a:lstStyle/>
          <a:p>
            <a:pPr marL="457200" marR="0">
              <a:lnSpc>
                <a:spcPct val="107000"/>
              </a:lnSpc>
              <a:spcBef>
                <a:spcPts val="0"/>
              </a:spcBef>
              <a:spcAft>
                <a:spcPts val="800"/>
              </a:spcAft>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114300" marR="0" indent="0">
              <a:lnSpc>
                <a:spcPct val="107000"/>
              </a:lnSpc>
              <a:spcBef>
                <a:spcPts val="0"/>
              </a:spcBef>
              <a:spcAft>
                <a:spcPts val="800"/>
              </a:spcAft>
              <a:buNone/>
            </a:pPr>
            <a:r>
              <a:rPr lang="en-US" sz="4000" dirty="0">
                <a:latin typeface="Bradley Hand ITC" panose="03070402050302030203" pitchFamily="66" charset="0"/>
                <a:ea typeface="Calibri" panose="020F0502020204030204" pitchFamily="34" charset="0"/>
                <a:cs typeface="Times New Roman" panose="02020603050405020304" pitchFamily="18" charset="0"/>
              </a:rPr>
              <a:t>“No one puts their children in a boat unless the water is safer than the land.”</a:t>
            </a:r>
          </a:p>
          <a:p>
            <a:pPr marL="114300" marR="0" indent="0">
              <a:lnSpc>
                <a:spcPct val="107000"/>
              </a:lnSpc>
              <a:spcBef>
                <a:spcPts val="0"/>
              </a:spcBef>
              <a:spcAft>
                <a:spcPts val="800"/>
              </a:spcAft>
              <a:buNone/>
            </a:pPr>
            <a:r>
              <a:rPr lang="en-US" sz="4000" dirty="0">
                <a:latin typeface="Bradley Hand ITC" panose="03070402050302030203" pitchFamily="66" charset="0"/>
                <a:ea typeface="Calibri" panose="020F0502020204030204" pitchFamily="34" charset="0"/>
                <a:cs typeface="Times New Roman" panose="02020603050405020304" pitchFamily="18" charset="0"/>
              </a:rPr>
              <a:t>         — </a:t>
            </a:r>
            <a:r>
              <a:rPr lang="en-US" sz="4000" dirty="0" err="1">
                <a:latin typeface="Bradley Hand ITC" panose="03070402050302030203" pitchFamily="66" charset="0"/>
                <a:ea typeface="Calibri" panose="020F0502020204030204" pitchFamily="34" charset="0"/>
                <a:cs typeface="Times New Roman" panose="02020603050405020304" pitchFamily="18" charset="0"/>
              </a:rPr>
              <a:t>Warsan</a:t>
            </a:r>
            <a:r>
              <a:rPr lang="en-US" sz="4000" dirty="0">
                <a:latin typeface="Bradley Hand ITC" panose="03070402050302030203" pitchFamily="66" charset="0"/>
                <a:ea typeface="Calibri" panose="020F0502020204030204" pitchFamily="34" charset="0"/>
                <a:cs typeface="Times New Roman" panose="02020603050405020304" pitchFamily="18" charset="0"/>
              </a:rPr>
              <a:t> Shire</a:t>
            </a:r>
          </a:p>
          <a:p>
            <a:pPr marL="857250" lvl="1">
              <a:lnSpc>
                <a:spcPct val="107000"/>
              </a:lnSpc>
              <a:spcBef>
                <a:spcPts val="0"/>
              </a:spcBef>
              <a:spcAft>
                <a:spcPts val="800"/>
              </a:spcAft>
              <a:buFont typeface="Wingdings" panose="05000000000000000000" pitchFamily="2" charset="2"/>
              <a:buChar char="Ø"/>
            </a:pP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158892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anim calcmode="lin" valueType="num">
                                      <p:cBhvr>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000"/>
                                        <p:tgtEl>
                                          <p:spTgt spid="3">
                                            <p:txEl>
                                              <p:pRg st="2" end="2"/>
                                            </p:txEl>
                                          </p:spTgt>
                                        </p:tgtEl>
                                      </p:cBhvr>
                                    </p:animEffect>
                                    <p:anim calcmode="lin" valueType="num">
                                      <p:cBhvr>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2165D-BB83-80E9-64F2-E8E0273C2813}"/>
              </a:ext>
            </a:extLst>
          </p:cNvPr>
          <p:cNvSpPr>
            <a:spLocks noGrp="1"/>
          </p:cNvSpPr>
          <p:nvPr>
            <p:ph type="title"/>
          </p:nvPr>
        </p:nvSpPr>
        <p:spPr>
          <a:xfrm>
            <a:off x="646111" y="452718"/>
            <a:ext cx="9404723" cy="325204"/>
          </a:xfrm>
        </p:spPr>
        <p:txBody>
          <a:bodyPr/>
          <a:lstStyle/>
          <a:p>
            <a:r>
              <a:rPr lang="en-US" sz="1800" dirty="0">
                <a:latin typeface="Castellar" panose="020A0402060406010301" pitchFamily="18" charset="0"/>
              </a:rPr>
              <a:t>Serving people who have been displaced….........</a:t>
            </a:r>
            <a:endParaRPr lang="en-US" sz="1800" dirty="0"/>
          </a:p>
        </p:txBody>
      </p:sp>
      <p:sp>
        <p:nvSpPr>
          <p:cNvPr id="3" name="Content Placeholder 2">
            <a:extLst>
              <a:ext uri="{FF2B5EF4-FFF2-40B4-BE49-F238E27FC236}">
                <a16:creationId xmlns:a16="http://schemas.microsoft.com/office/drawing/2014/main" id="{A357B22F-B81C-89FC-3437-3CF8860143DF}"/>
              </a:ext>
            </a:extLst>
          </p:cNvPr>
          <p:cNvSpPr>
            <a:spLocks noGrp="1"/>
          </p:cNvSpPr>
          <p:nvPr>
            <p:ph idx="1"/>
          </p:nvPr>
        </p:nvSpPr>
        <p:spPr>
          <a:xfrm>
            <a:off x="1103312" y="1282890"/>
            <a:ext cx="8946541" cy="4965509"/>
          </a:xfrm>
        </p:spPr>
        <p:txBody>
          <a:bodyPr>
            <a:normAutofit fontScale="92500" lnSpcReduction="10000"/>
          </a:bodyPr>
          <a:lstStyle/>
          <a:p>
            <a:pPr marL="457200" marR="0" lvl="0" indent="-342900" algn="l" defTabSz="457200" rtl="0" eaLnBrk="1" fontAlgn="auto" latinLnBrk="0" hangingPunct="1">
              <a:lnSpc>
                <a:spcPct val="107000"/>
              </a:lnSpc>
              <a:spcBef>
                <a:spcPts val="0"/>
              </a:spcBef>
              <a:spcAft>
                <a:spcPts val="800"/>
              </a:spcAft>
              <a:buClr>
                <a:srgbClr val="1E5155">
                  <a:lumMod val="40000"/>
                  <a:lumOff val="60000"/>
                </a:srgbClr>
              </a:buClr>
              <a:buSzPct val="80000"/>
              <a:buFont typeface="Wingdings 3" charset="2"/>
              <a:buChar char=""/>
              <a:tabLst/>
              <a:defRPr/>
            </a:pPr>
            <a:r>
              <a:rPr kumimoji="0" lang="en-US" sz="2000" b="0" i="0" u="none" strike="noStrike" kern="1200" cap="none" spc="0" normalizeH="0" baseline="0" noProof="0" dirty="0">
                <a:ln>
                  <a:noFill/>
                </a:ln>
                <a:solidFill>
                  <a:prstClr val="white"/>
                </a:solidFill>
                <a:effectLst/>
                <a:uLnTx/>
                <a:uFillTx/>
                <a:latin typeface="+mn-lt"/>
                <a:ea typeface="Calibri" panose="020F0502020204030204" pitchFamily="34" charset="0"/>
                <a:cs typeface="Times New Roman" panose="02020603050405020304" pitchFamily="18" charset="0"/>
              </a:rPr>
              <a:t>People do not need to match the immigrant’s nationality or experiences in order to help. They do, however, need to understand the geopolitical, cultural, and legal realities these communities are navigating.</a:t>
            </a:r>
          </a:p>
          <a:p>
            <a:pPr marL="457200" marR="0" lvl="0" indent="-342900" algn="l" defTabSz="457200" rtl="0" eaLnBrk="1" fontAlgn="auto" latinLnBrk="0" hangingPunct="1">
              <a:lnSpc>
                <a:spcPct val="107000"/>
              </a:lnSpc>
              <a:spcBef>
                <a:spcPts val="0"/>
              </a:spcBef>
              <a:spcAft>
                <a:spcPts val="800"/>
              </a:spcAft>
              <a:buClr>
                <a:srgbClr val="1E5155">
                  <a:lumMod val="40000"/>
                  <a:lumOff val="60000"/>
                </a:srgbClr>
              </a:buClr>
              <a:buSzPct val="80000"/>
              <a:buFont typeface="Wingdings 3" charset="2"/>
              <a:buChar char=""/>
              <a:tabLst/>
              <a:defRPr/>
            </a:pPr>
            <a:r>
              <a:rPr kumimoji="0" lang="en-US" sz="2000" b="0" i="0" u="none" strike="noStrike" kern="1200" cap="none" spc="0" normalizeH="0" baseline="0" noProof="0" dirty="0">
                <a:ln>
                  <a:noFill/>
                </a:ln>
                <a:solidFill>
                  <a:prstClr val="white"/>
                </a:solidFill>
                <a:effectLst/>
                <a:uLnTx/>
                <a:uFillTx/>
                <a:latin typeface="+mn-lt"/>
                <a:ea typeface="Calibri" panose="020F0502020204030204" pitchFamily="34" charset="0"/>
                <a:cs typeface="Times New Roman" panose="02020603050405020304" pitchFamily="18" charset="0"/>
              </a:rPr>
              <a:t>Immigrant Paradox-Despite the myriad of challenges, immigrants can be incredibly resilient. </a:t>
            </a:r>
          </a:p>
          <a:p>
            <a:pPr marL="857250" marR="0" lvl="1" indent="-285750" algn="l" defTabSz="457200" rtl="0" eaLnBrk="1" fontAlgn="auto" latinLnBrk="0" hangingPunct="1">
              <a:lnSpc>
                <a:spcPct val="107000"/>
              </a:lnSpc>
              <a:spcBef>
                <a:spcPts val="0"/>
              </a:spcBef>
              <a:spcAft>
                <a:spcPts val="800"/>
              </a:spcAft>
              <a:buClr>
                <a:srgbClr val="1E5155">
                  <a:lumMod val="40000"/>
                  <a:lumOff val="60000"/>
                </a:srgbClr>
              </a:buClr>
              <a:buSzPct val="80000"/>
              <a:buFont typeface="Wingdings" panose="05000000000000000000" pitchFamily="2" charset="2"/>
              <a:buChar char="Ø"/>
              <a:tabLst/>
              <a:defRPr/>
            </a:pPr>
            <a:r>
              <a:rPr kumimoji="0" lang="en-US" sz="1800" b="0" i="0" u="none" strike="noStrike" kern="1200" cap="none" spc="0" normalizeH="0" baseline="0" noProof="0" dirty="0">
                <a:ln>
                  <a:noFill/>
                </a:ln>
                <a:solidFill>
                  <a:prstClr val="white"/>
                </a:solidFill>
                <a:effectLst/>
                <a:uLnTx/>
                <a:uFillTx/>
                <a:latin typeface="+mn-lt"/>
                <a:ea typeface="Calibri" panose="020F0502020204030204" pitchFamily="34" charset="0"/>
                <a:cs typeface="Times New Roman" panose="02020603050405020304" pitchFamily="18" charset="0"/>
              </a:rPr>
              <a:t>Upon arrival, immigrants can have better mental health than nonimmigrants</a:t>
            </a:r>
          </a:p>
          <a:p>
            <a:pPr marL="857250" marR="0" lvl="1" indent="-285750" algn="l" defTabSz="457200" rtl="0" eaLnBrk="1" fontAlgn="auto" latinLnBrk="0" hangingPunct="1">
              <a:lnSpc>
                <a:spcPct val="107000"/>
              </a:lnSpc>
              <a:spcBef>
                <a:spcPts val="0"/>
              </a:spcBef>
              <a:spcAft>
                <a:spcPts val="800"/>
              </a:spcAft>
              <a:buClr>
                <a:srgbClr val="1E5155">
                  <a:lumMod val="40000"/>
                  <a:lumOff val="60000"/>
                </a:srgbClr>
              </a:buClr>
              <a:buSzPct val="80000"/>
              <a:buFont typeface="Wingdings" panose="05000000000000000000" pitchFamily="2" charset="2"/>
              <a:buChar char="Ø"/>
              <a:tabLst/>
              <a:defRPr/>
            </a:pPr>
            <a:r>
              <a:rPr kumimoji="0" lang="en-US" sz="1800" b="0" i="0" u="none" strike="noStrike" kern="1200" cap="none" spc="0" normalizeH="0" baseline="0" noProof="0" dirty="0">
                <a:ln>
                  <a:noFill/>
                </a:ln>
                <a:solidFill>
                  <a:prstClr val="white"/>
                </a:solidFill>
                <a:effectLst/>
                <a:uLnTx/>
                <a:uFillTx/>
                <a:latin typeface="+mn-lt"/>
                <a:ea typeface="Calibri" panose="020F0502020204030204" pitchFamily="34" charset="0"/>
                <a:cs typeface="Times New Roman" panose="02020603050405020304" pitchFamily="18" charset="0"/>
              </a:rPr>
              <a:t>Once they settle in, mental health tends to decline—making support from psychologists central to the sustained well-being of these communities</a:t>
            </a:r>
            <a:endParaRPr kumimoji="0" lang="en-US" sz="2000" b="0" i="0" u="none" strike="noStrike" kern="1200" cap="none" spc="0" normalizeH="0" baseline="0" noProof="0" dirty="0">
              <a:ln>
                <a:noFill/>
              </a:ln>
              <a:solidFill>
                <a:prstClr val="white"/>
              </a:solidFill>
              <a:effectLst/>
              <a:uLnTx/>
              <a:uFillTx/>
              <a:latin typeface="+mn-lt"/>
              <a:ea typeface="Calibri" panose="020F0502020204030204" pitchFamily="34" charset="0"/>
              <a:cs typeface="Times New Roman" panose="02020603050405020304" pitchFamily="18" charset="0"/>
            </a:endParaRPr>
          </a:p>
          <a:p>
            <a:pPr marL="457200" marR="0" lvl="0" indent="-342900" algn="l" defTabSz="457200" rtl="0" eaLnBrk="1" fontAlgn="auto" latinLnBrk="0" hangingPunct="1">
              <a:lnSpc>
                <a:spcPct val="107000"/>
              </a:lnSpc>
              <a:spcBef>
                <a:spcPts val="0"/>
              </a:spcBef>
              <a:spcAft>
                <a:spcPts val="800"/>
              </a:spcAft>
              <a:buClr>
                <a:srgbClr val="1E5155">
                  <a:lumMod val="40000"/>
                  <a:lumOff val="60000"/>
                </a:srgbClr>
              </a:buClr>
              <a:buSzPct val="80000"/>
              <a:buFont typeface="Wingdings 3" charset="2"/>
              <a:buChar char=""/>
              <a:tabLst/>
              <a:defRPr/>
            </a:pPr>
            <a:r>
              <a:rPr kumimoji="0" lang="en-US" sz="2000" b="0" i="0" u="none" strike="noStrike" kern="1200" cap="none" spc="0" normalizeH="0" baseline="0" noProof="0" dirty="0">
                <a:ln>
                  <a:noFill/>
                </a:ln>
                <a:solidFill>
                  <a:prstClr val="white"/>
                </a:solidFill>
                <a:effectLst/>
                <a:uLnTx/>
                <a:uFillTx/>
                <a:latin typeface="+mn-lt"/>
                <a:ea typeface="Calibri" panose="020F0502020204030204" pitchFamily="34" charset="0"/>
                <a:cs typeface="Times New Roman" panose="02020603050405020304" pitchFamily="18" charset="0"/>
              </a:rPr>
              <a:t>Understand the diverse circumstances that the community is facing-finding a job, overcoming language and cultural barriers, limited access to support, bias and discrimination</a:t>
            </a:r>
          </a:p>
          <a:p>
            <a:r>
              <a:rPr lang="en-US" dirty="0">
                <a:latin typeface="+mn-lt"/>
              </a:rPr>
              <a:t>Dispel your own biases, misconceptions and expectations that you may have about immigrants</a:t>
            </a:r>
          </a:p>
          <a:p>
            <a:endParaRPr lang="en-US" dirty="0"/>
          </a:p>
        </p:txBody>
      </p:sp>
    </p:spTree>
    <p:extLst>
      <p:ext uri="{BB962C8B-B14F-4D97-AF65-F5344CB8AC3E}">
        <p14:creationId xmlns:p14="http://schemas.microsoft.com/office/powerpoint/2010/main" val="1397517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ECA4F-BDA0-8CBF-97F9-BB1231D89AC0}"/>
              </a:ext>
            </a:extLst>
          </p:cNvPr>
          <p:cNvSpPr>
            <a:spLocks noGrp="1"/>
          </p:cNvSpPr>
          <p:nvPr>
            <p:ph type="title"/>
          </p:nvPr>
        </p:nvSpPr>
        <p:spPr>
          <a:xfrm>
            <a:off x="646111" y="452718"/>
            <a:ext cx="9404723" cy="471013"/>
          </a:xfrm>
        </p:spPr>
        <p:txBody>
          <a:bodyPr/>
          <a:lstStyle/>
          <a:p>
            <a:endParaRPr lang="en-US" dirty="0"/>
          </a:p>
        </p:txBody>
      </p:sp>
      <p:pic>
        <p:nvPicPr>
          <p:cNvPr id="4" name="Content Placeholder 3">
            <a:extLst>
              <a:ext uri="{FF2B5EF4-FFF2-40B4-BE49-F238E27FC236}">
                <a16:creationId xmlns:a16="http://schemas.microsoft.com/office/drawing/2014/main" id="{F9EAEB6B-4961-144B-7854-F9373CABF00E}"/>
              </a:ext>
            </a:extLst>
          </p:cNvPr>
          <p:cNvPicPr>
            <a:picLocks noGrp="1" noChangeAspect="1"/>
          </p:cNvPicPr>
          <p:nvPr>
            <p:ph idx="1"/>
          </p:nvPr>
        </p:nvPicPr>
        <p:blipFill>
          <a:blip r:embed="rId2"/>
          <a:stretch>
            <a:fillRect/>
          </a:stretch>
        </p:blipFill>
        <p:spPr>
          <a:xfrm>
            <a:off x="2463282" y="1717216"/>
            <a:ext cx="6262908" cy="3423568"/>
          </a:xfrm>
          <a:prstGeom prst="rect">
            <a:avLst/>
          </a:prstGeom>
        </p:spPr>
      </p:pic>
    </p:spTree>
    <p:extLst>
      <p:ext uri="{BB962C8B-B14F-4D97-AF65-F5344CB8AC3E}">
        <p14:creationId xmlns:p14="http://schemas.microsoft.com/office/powerpoint/2010/main" val="16446161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976B9-42B6-BA86-C45E-BC12F572EF8B}"/>
              </a:ext>
            </a:extLst>
          </p:cNvPr>
          <p:cNvSpPr>
            <a:spLocks noGrp="1"/>
          </p:cNvSpPr>
          <p:nvPr>
            <p:ph type="title"/>
          </p:nvPr>
        </p:nvSpPr>
        <p:spPr>
          <a:xfrm>
            <a:off x="645130" y="452718"/>
            <a:ext cx="9404723" cy="426171"/>
          </a:xfrm>
        </p:spPr>
        <p:txBody>
          <a:bodyPr/>
          <a:lstStyle/>
          <a:p>
            <a:r>
              <a:rPr lang="en-US" sz="1800" dirty="0">
                <a:latin typeface="Castellar" panose="020A0402060406010301" pitchFamily="18" charset="0"/>
              </a:rPr>
              <a:t>Serving people who have been displaced …………..</a:t>
            </a:r>
          </a:p>
        </p:txBody>
      </p:sp>
      <p:sp>
        <p:nvSpPr>
          <p:cNvPr id="3" name="Content Placeholder 2">
            <a:extLst>
              <a:ext uri="{FF2B5EF4-FFF2-40B4-BE49-F238E27FC236}">
                <a16:creationId xmlns:a16="http://schemas.microsoft.com/office/drawing/2014/main" id="{F5D7F7C6-0820-BF06-85F8-B29B4B5206FD}"/>
              </a:ext>
            </a:extLst>
          </p:cNvPr>
          <p:cNvSpPr>
            <a:spLocks noGrp="1"/>
          </p:cNvSpPr>
          <p:nvPr>
            <p:ph idx="1"/>
          </p:nvPr>
        </p:nvSpPr>
        <p:spPr>
          <a:xfrm>
            <a:off x="1103312" y="1146412"/>
            <a:ext cx="8946541" cy="5101987"/>
          </a:xfrm>
        </p:spPr>
        <p:txBody>
          <a:bodyPr>
            <a:normAutofit fontScale="92500" lnSpcReduction="20000"/>
          </a:bodyPr>
          <a:lstStyle/>
          <a:p>
            <a:r>
              <a:rPr lang="en-US" dirty="0"/>
              <a:t>Be mindful of misconceptions about culture or encouraging people to assimilate without care for cultural heritage. This can directly cause harm.  For example, unconsciously, rewarding a person for giving up a cultural practice.</a:t>
            </a:r>
          </a:p>
          <a:p>
            <a:pPr marL="0" indent="0">
              <a:buNone/>
            </a:pPr>
            <a:endParaRPr lang="en-US" dirty="0"/>
          </a:p>
          <a:p>
            <a:r>
              <a:rPr lang="en-US" dirty="0"/>
              <a:t>Ask yourself how you feel a refugee should or should not behave</a:t>
            </a:r>
          </a:p>
          <a:p>
            <a:pPr marL="0" indent="0">
              <a:buNone/>
            </a:pPr>
            <a:endParaRPr lang="en-US" dirty="0"/>
          </a:p>
          <a:p>
            <a:r>
              <a:rPr lang="en-US" dirty="0"/>
              <a:t>Be aware of cultural nuances, such as conventions around values, time, family, eye contact, the desire to appease, and gender norms</a:t>
            </a:r>
          </a:p>
          <a:p>
            <a:pPr marL="0" indent="0">
              <a:buNone/>
            </a:pPr>
            <a:endParaRPr lang="en-US" dirty="0"/>
          </a:p>
          <a:p>
            <a:r>
              <a:rPr lang="en-US" dirty="0"/>
              <a:t>Be familiar with the barriers to accessing care that many immigrants and refugees face including childcare, busy schedules if they are working or caring for children, finances, and mental health stigma</a:t>
            </a:r>
          </a:p>
          <a:p>
            <a:pPr marL="0" indent="0">
              <a:buNone/>
            </a:pPr>
            <a:endParaRPr lang="en-US" dirty="0"/>
          </a:p>
          <a:p>
            <a:r>
              <a:rPr lang="en-US" sz="2000" dirty="0">
                <a:effectLst/>
                <a:latin typeface="+mn-lt"/>
                <a:ea typeface="Calibri" panose="020F0502020204030204" pitchFamily="34" charset="0"/>
                <a:cs typeface="Times New Roman" panose="02020603050405020304" pitchFamily="18" charset="0"/>
              </a:rPr>
              <a:t>While there are moments that we may have to provide some “scaffolding” or support, it is important to respect and encourage the individual’s autonomy (self-governance and independence)</a:t>
            </a:r>
          </a:p>
          <a:p>
            <a:endParaRPr lang="en-US" dirty="0"/>
          </a:p>
        </p:txBody>
      </p:sp>
    </p:spTree>
    <p:extLst>
      <p:ext uri="{BB962C8B-B14F-4D97-AF65-F5344CB8AC3E}">
        <p14:creationId xmlns:p14="http://schemas.microsoft.com/office/powerpoint/2010/main" val="171547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5A0DD-129E-0204-0751-DFDF85C6A900}"/>
              </a:ext>
            </a:extLst>
          </p:cNvPr>
          <p:cNvSpPr>
            <a:spLocks noGrp="1"/>
          </p:cNvSpPr>
          <p:nvPr>
            <p:ph type="title"/>
          </p:nvPr>
        </p:nvSpPr>
        <p:spPr>
          <a:xfrm>
            <a:off x="646111" y="452718"/>
            <a:ext cx="9404723" cy="1065363"/>
          </a:xfrm>
        </p:spPr>
        <p:txBody>
          <a:bodyPr/>
          <a:lstStyle/>
          <a:p>
            <a:pPr algn="ctr"/>
            <a:r>
              <a:rPr lang="en-US" sz="3200" b="1" dirty="0">
                <a:effectLst/>
                <a:latin typeface="Castellar" panose="020A0402060406010301" pitchFamily="18" charset="0"/>
                <a:ea typeface="Calibri" panose="020F0502020204030204" pitchFamily="34" charset="0"/>
                <a:cs typeface="Times New Roman" panose="02020603050405020304" pitchFamily="18" charset="0"/>
              </a:rPr>
              <a:t>Distinct Differences Among Ukrainian Refugees</a:t>
            </a:r>
            <a:endParaRPr lang="en-US" sz="3200" dirty="0"/>
          </a:p>
        </p:txBody>
      </p:sp>
      <p:sp>
        <p:nvSpPr>
          <p:cNvPr id="3" name="Content Placeholder 2">
            <a:extLst>
              <a:ext uri="{FF2B5EF4-FFF2-40B4-BE49-F238E27FC236}">
                <a16:creationId xmlns:a16="http://schemas.microsoft.com/office/drawing/2014/main" id="{66FF8B6E-9884-FFD6-DDC8-0CB74456C696}"/>
              </a:ext>
            </a:extLst>
          </p:cNvPr>
          <p:cNvSpPr>
            <a:spLocks noGrp="1"/>
          </p:cNvSpPr>
          <p:nvPr>
            <p:ph idx="1"/>
          </p:nvPr>
        </p:nvSpPr>
        <p:spPr>
          <a:xfrm>
            <a:off x="1103312" y="1897040"/>
            <a:ext cx="8946541" cy="4351360"/>
          </a:xfrm>
        </p:spPr>
        <p:txBody>
          <a:bodyPr>
            <a:normAutofit fontScale="85000" lnSpcReduction="10000"/>
          </a:bodyPr>
          <a:lstStyle/>
          <a:p>
            <a:r>
              <a:rPr lang="en-US" sz="1900" dirty="0"/>
              <a:t>Those who are strong enough, stress-resistant and have more of their own resources for being more motivated/active.</a:t>
            </a:r>
          </a:p>
          <a:p>
            <a:pPr marL="0" indent="0">
              <a:buNone/>
            </a:pPr>
            <a:r>
              <a:rPr lang="en-US" sz="1900" dirty="0"/>
              <a:t>Among them we can notice some differences </a:t>
            </a:r>
          </a:p>
          <a:p>
            <a:r>
              <a:rPr lang="en-US" sz="1900" dirty="0"/>
              <a:t>Those who don’t want to go back to Ukraine and use the situation as a possibility to stay in the EU “for a better life” (This category is strong and more motivated/active.)</a:t>
            </a:r>
          </a:p>
          <a:p>
            <a:r>
              <a:rPr lang="en-US" sz="1900" dirty="0"/>
              <a:t>Those who want to go back to Ukraine after the war but can’t make long-term plans: </a:t>
            </a:r>
          </a:p>
          <a:p>
            <a:pPr lvl="1"/>
            <a:r>
              <a:rPr lang="en-US" sz="1900" dirty="0"/>
              <a:t>They don’t know how long the war will last, don’t speak German or English-so they need more time and can seem “frozen” for some period.</a:t>
            </a:r>
          </a:p>
          <a:p>
            <a:pPr lvl="1"/>
            <a:r>
              <a:rPr lang="en-US" sz="1900" dirty="0"/>
              <a:t>For being motivated/active it’s important to have plans, because then you understand your future steps what you should do and have more possibilities to do it. </a:t>
            </a:r>
          </a:p>
          <a:p>
            <a:r>
              <a:rPr lang="en-US" sz="1900" dirty="0"/>
              <a:t>When you have no plan, no understanding of your current situation or position, you’ll try to save your energy and resources, so you can be “frozen”. </a:t>
            </a:r>
          </a:p>
          <a:p>
            <a:endParaRPr lang="en-US" dirty="0"/>
          </a:p>
        </p:txBody>
      </p:sp>
    </p:spTree>
    <p:extLst>
      <p:ext uri="{BB962C8B-B14F-4D97-AF65-F5344CB8AC3E}">
        <p14:creationId xmlns:p14="http://schemas.microsoft.com/office/powerpoint/2010/main" val="2734647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9948C-76BE-B9AB-54FE-CA5D2104D666}"/>
              </a:ext>
            </a:extLst>
          </p:cNvPr>
          <p:cNvSpPr>
            <a:spLocks noGrp="1"/>
          </p:cNvSpPr>
          <p:nvPr>
            <p:ph type="title"/>
          </p:nvPr>
        </p:nvSpPr>
        <p:spPr>
          <a:xfrm>
            <a:off x="646111" y="452718"/>
            <a:ext cx="9404723" cy="502625"/>
          </a:xfrm>
        </p:spPr>
        <p:txBody>
          <a:bodyPr/>
          <a:lstStyle/>
          <a:p>
            <a:r>
              <a:rPr lang="en-US" sz="1800" dirty="0">
                <a:latin typeface="Castellar" panose="020A0402060406010301" pitchFamily="18" charset="0"/>
              </a:rPr>
              <a:t>Distinct Differences Among Ukrainian Refugees…….</a:t>
            </a:r>
          </a:p>
        </p:txBody>
      </p:sp>
      <p:sp>
        <p:nvSpPr>
          <p:cNvPr id="3" name="Content Placeholder 2">
            <a:extLst>
              <a:ext uri="{FF2B5EF4-FFF2-40B4-BE49-F238E27FC236}">
                <a16:creationId xmlns:a16="http://schemas.microsoft.com/office/drawing/2014/main" id="{243A5FD5-A90F-036D-B1E7-149E5CE66D16}"/>
              </a:ext>
            </a:extLst>
          </p:cNvPr>
          <p:cNvSpPr>
            <a:spLocks noGrp="1"/>
          </p:cNvSpPr>
          <p:nvPr>
            <p:ph idx="1"/>
          </p:nvPr>
        </p:nvSpPr>
        <p:spPr>
          <a:xfrm>
            <a:off x="1103312" y="1460310"/>
            <a:ext cx="8946541" cy="4788089"/>
          </a:xfrm>
        </p:spPr>
        <p:txBody>
          <a:bodyPr>
            <a:normAutofit fontScale="92500" lnSpcReduction="10000"/>
          </a:bodyPr>
          <a:lstStyle/>
          <a:p>
            <a:pPr marL="0" marR="0" indent="0">
              <a:lnSpc>
                <a:spcPct val="107000"/>
              </a:lnSpc>
              <a:spcBef>
                <a:spcPts val="0"/>
              </a:spcBef>
              <a:spcAft>
                <a:spcPts val="800"/>
              </a:spcAft>
              <a:buNone/>
            </a:pPr>
            <a:r>
              <a:rPr lang="en-US" sz="2000" dirty="0">
                <a:effectLst/>
                <a:latin typeface="+mn-lt"/>
                <a:ea typeface="Calibri" panose="020F0502020204030204" pitchFamily="34" charset="0"/>
                <a:cs typeface="Times New Roman" panose="02020603050405020304" pitchFamily="18" charset="0"/>
              </a:rPr>
              <a:t>Those who suffered more because of the war fall into two categories:</a:t>
            </a:r>
          </a:p>
          <a:p>
            <a:pPr marR="0" lvl="0">
              <a:lnSpc>
                <a:spcPct val="107000"/>
              </a:lnSpc>
              <a:spcBef>
                <a:spcPts val="0"/>
              </a:spcBef>
              <a:spcAft>
                <a:spcPts val="0"/>
              </a:spcAft>
              <a:buFont typeface="Wingdings" panose="05000000000000000000" pitchFamily="2" charset="2"/>
              <a:buChar char="Ø"/>
            </a:pPr>
            <a:r>
              <a:rPr lang="en-US" sz="2000" dirty="0">
                <a:effectLst/>
                <a:latin typeface="+mn-lt"/>
                <a:ea typeface="Calibri" panose="020F0502020204030204" pitchFamily="34" charset="0"/>
                <a:cs typeface="Times New Roman" panose="02020603050405020304" pitchFamily="18" charset="0"/>
              </a:rPr>
              <a:t>Those who have suffered pre-migratory trauma; for example, having their home destroyed or a loved one being killed, being raped, or those who have been displaced since the last war.  </a:t>
            </a:r>
          </a:p>
          <a:p>
            <a:pPr marR="0" lvl="0">
              <a:lnSpc>
                <a:spcPct val="107000"/>
              </a:lnSpc>
              <a:spcBef>
                <a:spcPts val="0"/>
              </a:spcBef>
              <a:spcAft>
                <a:spcPts val="800"/>
              </a:spcAft>
              <a:buFont typeface="Wingdings" panose="05000000000000000000" pitchFamily="2" charset="2"/>
              <a:buChar char="Ø"/>
            </a:pPr>
            <a:r>
              <a:rPr lang="en-US" sz="2000" dirty="0">
                <a:effectLst/>
                <a:latin typeface="+mn-lt"/>
                <a:ea typeface="Calibri" panose="020F0502020204030204" pitchFamily="34" charset="0"/>
                <a:cs typeface="Times New Roman" panose="02020603050405020304" pitchFamily="18" charset="0"/>
              </a:rPr>
              <a:t>Those who have experienced migratory trauma; for example, threats of danger while trying to flee; for example sexual assault, physical assault.</a:t>
            </a:r>
          </a:p>
          <a:p>
            <a:pPr marL="0" indent="0">
              <a:buNone/>
            </a:pPr>
            <a:r>
              <a:rPr lang="en-US" sz="2000" dirty="0">
                <a:effectLst/>
                <a:latin typeface="+mn-lt"/>
                <a:ea typeface="Calibri" panose="020F0502020204030204" pitchFamily="34" charset="0"/>
                <a:cs typeface="Times New Roman" panose="02020603050405020304" pitchFamily="18" charset="0"/>
              </a:rPr>
              <a:t>These individuals may have limited physical or emotional resources, so they need more time and psychological support or therapy</a:t>
            </a:r>
          </a:p>
          <a:p>
            <a:pPr marL="0" indent="0">
              <a:buNone/>
            </a:pPr>
            <a:r>
              <a:rPr lang="en-US" sz="2000" dirty="0">
                <a:effectLst/>
                <a:latin typeface="+mn-lt"/>
                <a:ea typeface="Calibri" panose="020F0502020204030204" pitchFamily="34" charset="0"/>
                <a:cs typeface="Times New Roman" panose="02020603050405020304" pitchFamily="18" charset="0"/>
              </a:rPr>
              <a:t> It’s important to understand that for being motivated/active you need to have your own physical, mental, emotional and material resources. If you don’t have it at the moment, you can’t be active, you’re frozen</a:t>
            </a:r>
          </a:p>
          <a:p>
            <a:pPr marL="0" indent="0">
              <a:buNone/>
            </a:pPr>
            <a:endParaRPr lang="en-US" sz="2000" dirty="0">
              <a:effectLst/>
              <a:latin typeface="+mn-lt"/>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dirty="0">
                <a:latin typeface="+mn-lt"/>
                <a:ea typeface="Calibri" panose="020F0502020204030204" pitchFamily="34" charset="0"/>
                <a:cs typeface="Times New Roman" panose="02020603050405020304" pitchFamily="18" charset="0"/>
              </a:rPr>
              <a:t>The process of revival is individual and takes different periods of time (from a few weeks to a few months).</a:t>
            </a:r>
          </a:p>
          <a:p>
            <a:pPr marL="0" indent="0">
              <a:buNone/>
            </a:pPr>
            <a:endParaRPr lang="en-US" dirty="0">
              <a:latin typeface="+mn-lt"/>
              <a:cs typeface="Times New Roman" panose="02020603050405020304" pitchFamily="18" charset="0"/>
            </a:endParaRPr>
          </a:p>
        </p:txBody>
      </p:sp>
    </p:spTree>
    <p:extLst>
      <p:ext uri="{BB962C8B-B14F-4D97-AF65-F5344CB8AC3E}">
        <p14:creationId xmlns:p14="http://schemas.microsoft.com/office/powerpoint/2010/main" val="3142058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74F6A-2C8C-4B29-F5EB-EE8FB36B583E}"/>
              </a:ext>
            </a:extLst>
          </p:cNvPr>
          <p:cNvSpPr>
            <a:spLocks noGrp="1"/>
          </p:cNvSpPr>
          <p:nvPr>
            <p:ph type="title"/>
          </p:nvPr>
        </p:nvSpPr>
        <p:spPr/>
        <p:txBody>
          <a:bodyPr/>
          <a:lstStyle/>
          <a:p>
            <a:pPr algn="ctr"/>
            <a:r>
              <a:rPr lang="en-US" dirty="0"/>
              <a:t>Questions and notes for Leadership and others serving refugees</a:t>
            </a:r>
          </a:p>
        </p:txBody>
      </p:sp>
      <p:sp>
        <p:nvSpPr>
          <p:cNvPr id="3" name="Content Placeholder 2">
            <a:extLst>
              <a:ext uri="{FF2B5EF4-FFF2-40B4-BE49-F238E27FC236}">
                <a16:creationId xmlns:a16="http://schemas.microsoft.com/office/drawing/2014/main" id="{2E5E6A28-F56A-E36C-407D-34733995C3DA}"/>
              </a:ext>
            </a:extLst>
          </p:cNvPr>
          <p:cNvSpPr>
            <a:spLocks noGrp="1"/>
          </p:cNvSpPr>
          <p:nvPr>
            <p:ph idx="1"/>
          </p:nvPr>
        </p:nvSpPr>
        <p:spPr/>
        <p:txBody>
          <a:bodyPr>
            <a:normAutofit/>
          </a:bodyPr>
          <a:lstStyle/>
          <a:p>
            <a:r>
              <a:rPr lang="en-US" dirty="0"/>
              <a:t>Taking into consideration Maslow’s Hierarchy of Needs and the BASIC Ph Model of Resiliency How do we support people in each of those categories?</a:t>
            </a:r>
          </a:p>
          <a:p>
            <a:r>
              <a:rPr lang="en-US" dirty="0"/>
              <a:t>Is there a category that is less preferable for me to support?  If yes, which one?</a:t>
            </a:r>
          </a:p>
          <a:p>
            <a:r>
              <a:rPr lang="en-US" dirty="0"/>
              <a:t>If you keep the idea of “serving” rather than “helping” at the forefront of your mind, you will remind yourself and the refugee of their own strength and takes you out of the role of rescuer</a:t>
            </a:r>
          </a:p>
          <a:p>
            <a:r>
              <a:rPr lang="en-US" dirty="0"/>
              <a:t>It is important to remember your own safety and boundaries.  If you are hosting or transporting people, </a:t>
            </a:r>
            <a:r>
              <a:rPr lang="en-US" dirty="0" err="1"/>
              <a:t>recognise</a:t>
            </a:r>
            <a:r>
              <a:rPr lang="en-US" dirty="0"/>
              <a:t> and explain your rules at the beginning.  To respect each other is very important.</a:t>
            </a:r>
          </a:p>
          <a:p>
            <a:endParaRPr lang="en-US" dirty="0"/>
          </a:p>
          <a:p>
            <a:endParaRPr lang="en-US" dirty="0"/>
          </a:p>
          <a:p>
            <a:endParaRPr lang="en-US" dirty="0"/>
          </a:p>
        </p:txBody>
      </p:sp>
    </p:spTree>
    <p:extLst>
      <p:ext uri="{BB962C8B-B14F-4D97-AF65-F5344CB8AC3E}">
        <p14:creationId xmlns:p14="http://schemas.microsoft.com/office/powerpoint/2010/main" val="3000812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A357B-675A-1EFC-A28F-16CBD7A70A79}"/>
              </a:ext>
            </a:extLst>
          </p:cNvPr>
          <p:cNvSpPr>
            <a:spLocks noGrp="1"/>
          </p:cNvSpPr>
          <p:nvPr>
            <p:ph type="title"/>
          </p:nvPr>
        </p:nvSpPr>
        <p:spPr/>
        <p:txBody>
          <a:bodyPr/>
          <a:lstStyle/>
          <a:p>
            <a:pPr algn="ctr"/>
            <a:r>
              <a:rPr lang="en-US" sz="3600" dirty="0"/>
              <a:t>How do I know if someone needs more immediate advanced support? </a:t>
            </a:r>
            <a:br>
              <a:rPr lang="en-US" dirty="0"/>
            </a:br>
            <a:endParaRPr lang="en-US" dirty="0"/>
          </a:p>
        </p:txBody>
      </p:sp>
      <p:sp>
        <p:nvSpPr>
          <p:cNvPr id="3" name="Content Placeholder 2">
            <a:extLst>
              <a:ext uri="{FF2B5EF4-FFF2-40B4-BE49-F238E27FC236}">
                <a16:creationId xmlns:a16="http://schemas.microsoft.com/office/drawing/2014/main" id="{6E0D7706-E17D-99DC-BAA2-4E15C24EECB4}"/>
              </a:ext>
            </a:extLst>
          </p:cNvPr>
          <p:cNvSpPr>
            <a:spLocks noGrp="1"/>
          </p:cNvSpPr>
          <p:nvPr>
            <p:ph idx="1"/>
          </p:nvPr>
        </p:nvSpPr>
        <p:spPr/>
        <p:txBody>
          <a:bodyPr>
            <a:normAutofit/>
          </a:bodyPr>
          <a:lstStyle/>
          <a:p>
            <a:pPr marL="0" indent="0">
              <a:buNone/>
            </a:pPr>
            <a:r>
              <a:rPr lang="en-US" b="1" dirty="0"/>
              <a:t>The following people need more immediate advanced support. People in these situations need medical or other help as a priority to save life.</a:t>
            </a:r>
          </a:p>
          <a:p>
            <a:r>
              <a:rPr lang="en-US" dirty="0"/>
              <a:t>people with serious, life-threatening injuries who need emergency medical care</a:t>
            </a:r>
          </a:p>
          <a:p>
            <a:r>
              <a:rPr lang="en-US" dirty="0"/>
              <a:t>people who are so upset that they cannot care for themselves or their children</a:t>
            </a:r>
          </a:p>
          <a:p>
            <a:r>
              <a:rPr lang="en-US" dirty="0"/>
              <a:t>people who are dissociating or depersonalizing (have amnesia or are unable to speak or move on their own, and seeing things that aren’t real)</a:t>
            </a:r>
          </a:p>
          <a:p>
            <a:r>
              <a:rPr lang="en-US" dirty="0"/>
              <a:t>people who may hurt themselves</a:t>
            </a:r>
          </a:p>
          <a:p>
            <a:r>
              <a:rPr lang="en-US" dirty="0"/>
              <a:t>people who may hurt others</a:t>
            </a:r>
          </a:p>
          <a:p>
            <a:endParaRPr lang="en-US" dirty="0"/>
          </a:p>
        </p:txBody>
      </p:sp>
    </p:spTree>
    <p:extLst>
      <p:ext uri="{BB962C8B-B14F-4D97-AF65-F5344CB8AC3E}">
        <p14:creationId xmlns:p14="http://schemas.microsoft.com/office/powerpoint/2010/main" val="2278015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6" name="Picture 23">
            <a:extLst>
              <a:ext uri="{FF2B5EF4-FFF2-40B4-BE49-F238E27FC236}">
                <a16:creationId xmlns:a16="http://schemas.microsoft.com/office/drawing/2014/main" id="{41B68C77-138E-4BF7-A276-BD0C78A4219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57" name="Picture 25">
            <a:extLst>
              <a:ext uri="{FF2B5EF4-FFF2-40B4-BE49-F238E27FC236}">
                <a16:creationId xmlns:a16="http://schemas.microsoft.com/office/drawing/2014/main" id="{7C268552-D473-46ED-B1B8-422042C4DEF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58" name="Oval 27">
            <a:extLst>
              <a:ext uri="{FF2B5EF4-FFF2-40B4-BE49-F238E27FC236}">
                <a16:creationId xmlns:a16="http://schemas.microsoft.com/office/drawing/2014/main" id="{4AC0CD9D-7610-4620-93B4-798CCD9AB5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59" name="Picture 29">
            <a:extLst>
              <a:ext uri="{FF2B5EF4-FFF2-40B4-BE49-F238E27FC236}">
                <a16:creationId xmlns:a16="http://schemas.microsoft.com/office/drawing/2014/main" id="{B9238B3E-24AA-439A-B527-6C5DF6D721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60" name="Picture 31">
            <a:extLst>
              <a:ext uri="{FF2B5EF4-FFF2-40B4-BE49-F238E27FC236}">
                <a16:creationId xmlns:a16="http://schemas.microsoft.com/office/drawing/2014/main" id="{69F01145-BEA3-4CBF-AA21-10077B948CA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61" name="Rectangle 33">
            <a:extLst>
              <a:ext uri="{FF2B5EF4-FFF2-40B4-BE49-F238E27FC236}">
                <a16:creationId xmlns:a16="http://schemas.microsoft.com/office/drawing/2014/main" id="{DE4D62F9-188E-4530-84C2-24BDEE4BEB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2" name="Rectangle 35">
            <a:extLst>
              <a:ext uri="{FF2B5EF4-FFF2-40B4-BE49-F238E27FC236}">
                <a16:creationId xmlns:a16="http://schemas.microsoft.com/office/drawing/2014/main" id="{6288FA97-C16B-4222-8C4D-E22F58E87A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C644F3-FE42-D1DD-EDE4-3E93F84C6C71}"/>
              </a:ext>
            </a:extLst>
          </p:cNvPr>
          <p:cNvSpPr>
            <a:spLocks noGrp="1"/>
          </p:cNvSpPr>
          <p:nvPr>
            <p:ph type="title"/>
          </p:nvPr>
        </p:nvSpPr>
        <p:spPr>
          <a:xfrm>
            <a:off x="7060590" y="1325880"/>
            <a:ext cx="4483709" cy="3066507"/>
          </a:xfrm>
        </p:spPr>
        <p:txBody>
          <a:bodyPr vert="horz" lIns="91440" tIns="45720" rIns="91440" bIns="45720" rtlCol="0" anchor="b">
            <a:normAutofit/>
          </a:bodyPr>
          <a:lstStyle/>
          <a:p>
            <a:pPr marL="342900" marR="0" lvl="0" indent="-342900">
              <a:lnSpc>
                <a:spcPct val="90000"/>
              </a:lnSpc>
              <a:spcAft>
                <a:spcPts val="0"/>
              </a:spcAft>
            </a:pPr>
            <a:r>
              <a:rPr lang="en-US" sz="3800" b="0" i="0" kern="1200" dirty="0">
                <a:solidFill>
                  <a:srgbClr val="EBEBEB"/>
                </a:solidFill>
                <a:effectLst/>
                <a:latin typeface="+mj-lt"/>
                <a:ea typeface="+mj-ea"/>
                <a:cs typeface="+mj-cs"/>
              </a:rPr>
              <a:t>VM4U Psychological Support Program</a:t>
            </a:r>
            <a:br>
              <a:rPr lang="en-US" sz="3800" b="0" i="0" kern="1200" dirty="0">
                <a:solidFill>
                  <a:srgbClr val="EBEBEB"/>
                </a:solidFill>
                <a:latin typeface="+mj-lt"/>
                <a:ea typeface="+mj-ea"/>
                <a:cs typeface="+mj-cs"/>
              </a:rPr>
            </a:br>
            <a:r>
              <a:rPr lang="en-US" sz="3800" b="0" i="0" kern="1200" dirty="0">
                <a:solidFill>
                  <a:srgbClr val="EBEBEB"/>
                </a:solidFill>
                <a:effectLst/>
                <a:latin typeface="+mj-lt"/>
                <a:ea typeface="+mj-ea"/>
                <a:cs typeface="+mj-cs"/>
              </a:rPr>
              <a:t>Model of Service Delivery </a:t>
            </a:r>
            <a:endParaRPr lang="en-US" sz="3800" b="0" i="0" kern="1200" dirty="0">
              <a:solidFill>
                <a:srgbClr val="EBEBEB"/>
              </a:solidFill>
              <a:latin typeface="+mj-lt"/>
              <a:ea typeface="+mj-ea"/>
              <a:cs typeface="+mj-cs"/>
            </a:endParaRPr>
          </a:p>
        </p:txBody>
      </p:sp>
      <p:sp useBgFill="1">
        <p:nvSpPr>
          <p:cNvPr id="63" name="Rectangle 37">
            <a:extLst>
              <a:ext uri="{FF2B5EF4-FFF2-40B4-BE49-F238E27FC236}">
                <a16:creationId xmlns:a16="http://schemas.microsoft.com/office/drawing/2014/main" id="{D5395B5B-2522-4AED-9DF1-8EA401469F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6914" y="639905"/>
            <a:ext cx="5775975" cy="5578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39">
            <a:extLst>
              <a:ext uri="{FF2B5EF4-FFF2-40B4-BE49-F238E27FC236}">
                <a16:creationId xmlns:a16="http://schemas.microsoft.com/office/drawing/2014/main" id="{86745676-985D-4F8F-BBC9-74CCF08EF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19" name="Content Placeholder 18">
            <a:extLst>
              <a:ext uri="{FF2B5EF4-FFF2-40B4-BE49-F238E27FC236}">
                <a16:creationId xmlns:a16="http://schemas.microsoft.com/office/drawing/2014/main" id="{42698F6F-A8A7-3B63-846F-74A7F838758D}"/>
              </a:ext>
            </a:extLst>
          </p:cNvPr>
          <p:cNvPicPr>
            <a:picLocks noGrp="1" noChangeAspect="1"/>
          </p:cNvPicPr>
          <p:nvPr>
            <p:ph idx="1"/>
          </p:nvPr>
        </p:nvPicPr>
        <p:blipFill>
          <a:blip r:embed="rId6"/>
          <a:stretch>
            <a:fillRect/>
          </a:stretch>
        </p:blipFill>
        <p:spPr>
          <a:xfrm>
            <a:off x="955392" y="1557900"/>
            <a:ext cx="5139019" cy="3747393"/>
          </a:xfrm>
          <a:prstGeom prst="rect">
            <a:avLst/>
          </a:prstGeom>
          <a:effectLst/>
        </p:spPr>
      </p:pic>
    </p:spTree>
    <p:extLst>
      <p:ext uri="{BB962C8B-B14F-4D97-AF65-F5344CB8AC3E}">
        <p14:creationId xmlns:p14="http://schemas.microsoft.com/office/powerpoint/2010/main" val="2563605176"/>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89FCE228-1740-027C-9CC4-F332CC38928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75854" y="1095375"/>
            <a:ext cx="8344495" cy="4667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88297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63941FD-661B-BFC6-3D91-24CB970A0593}"/>
              </a:ext>
            </a:extLst>
          </p:cNvPr>
          <p:cNvSpPr>
            <a:spLocks noGrp="1"/>
          </p:cNvSpPr>
          <p:nvPr>
            <p:ph type="title"/>
          </p:nvPr>
        </p:nvSpPr>
        <p:spPr>
          <a:xfrm>
            <a:off x="646111" y="452718"/>
            <a:ext cx="9404723" cy="755596"/>
          </a:xfrm>
        </p:spPr>
        <p:txBody>
          <a:bodyPr/>
          <a:lstStyle/>
          <a:p>
            <a:r>
              <a:rPr lang="en-US" dirty="0"/>
              <a:t>Your perspective is everything.</a:t>
            </a:r>
          </a:p>
        </p:txBody>
      </p:sp>
      <p:sp>
        <p:nvSpPr>
          <p:cNvPr id="6" name="Text Placeholder 5">
            <a:extLst>
              <a:ext uri="{FF2B5EF4-FFF2-40B4-BE49-F238E27FC236}">
                <a16:creationId xmlns:a16="http://schemas.microsoft.com/office/drawing/2014/main" id="{A3A06361-E218-A900-D24F-DA13F08FD97F}"/>
              </a:ext>
            </a:extLst>
          </p:cNvPr>
          <p:cNvSpPr>
            <a:spLocks noGrp="1"/>
          </p:cNvSpPr>
          <p:nvPr>
            <p:ph type="body" idx="1"/>
          </p:nvPr>
        </p:nvSpPr>
        <p:spPr/>
        <p:txBody>
          <a:bodyPr/>
          <a:lstStyle/>
          <a:p>
            <a:r>
              <a:rPr lang="en-US" dirty="0"/>
              <a:t>Helping</a:t>
            </a:r>
          </a:p>
        </p:txBody>
      </p:sp>
      <p:pic>
        <p:nvPicPr>
          <p:cNvPr id="4" name="Content Placeholder 3">
            <a:extLst>
              <a:ext uri="{FF2B5EF4-FFF2-40B4-BE49-F238E27FC236}">
                <a16:creationId xmlns:a16="http://schemas.microsoft.com/office/drawing/2014/main" id="{20F0A14A-03D5-5B2D-2248-8E73E7535E21}"/>
              </a:ext>
            </a:extLst>
          </p:cNvPr>
          <p:cNvPicPr>
            <a:picLocks noGrp="1" noChangeAspect="1"/>
          </p:cNvPicPr>
          <p:nvPr>
            <p:ph sz="half" idx="2"/>
          </p:nvPr>
        </p:nvPicPr>
        <p:blipFill>
          <a:blip r:embed="rId2"/>
          <a:stretch>
            <a:fillRect/>
          </a:stretch>
        </p:blipFill>
        <p:spPr>
          <a:xfrm>
            <a:off x="1318921" y="3429000"/>
            <a:ext cx="4066798" cy="2220686"/>
          </a:xfrm>
          <a:prstGeom prst="rect">
            <a:avLst/>
          </a:prstGeom>
        </p:spPr>
      </p:pic>
      <p:sp>
        <p:nvSpPr>
          <p:cNvPr id="7" name="Text Placeholder 6">
            <a:extLst>
              <a:ext uri="{FF2B5EF4-FFF2-40B4-BE49-F238E27FC236}">
                <a16:creationId xmlns:a16="http://schemas.microsoft.com/office/drawing/2014/main" id="{82B77696-A4AE-9FE2-64D6-E40478A84547}"/>
              </a:ext>
            </a:extLst>
          </p:cNvPr>
          <p:cNvSpPr>
            <a:spLocks noGrp="1"/>
          </p:cNvSpPr>
          <p:nvPr>
            <p:ph type="body" sz="quarter" idx="3"/>
          </p:nvPr>
        </p:nvSpPr>
        <p:spPr>
          <a:xfrm>
            <a:off x="6096000" y="1905000"/>
            <a:ext cx="3954834" cy="576262"/>
          </a:xfrm>
        </p:spPr>
        <p:txBody>
          <a:bodyPr/>
          <a:lstStyle/>
          <a:p>
            <a:r>
              <a:rPr lang="en-US" dirty="0"/>
              <a:t>Serving</a:t>
            </a:r>
          </a:p>
        </p:txBody>
      </p:sp>
      <p:pic>
        <p:nvPicPr>
          <p:cNvPr id="10" name="Content Placeholder 9">
            <a:extLst>
              <a:ext uri="{FF2B5EF4-FFF2-40B4-BE49-F238E27FC236}">
                <a16:creationId xmlns:a16="http://schemas.microsoft.com/office/drawing/2014/main" id="{90A8DB7C-9236-071D-5E60-F5C329EDBF9A}"/>
              </a:ext>
            </a:extLst>
          </p:cNvPr>
          <p:cNvPicPr>
            <a:picLocks noGrp="1" noChangeAspect="1"/>
          </p:cNvPicPr>
          <p:nvPr>
            <p:ph sz="quarter" idx="4"/>
          </p:nvPr>
        </p:nvPicPr>
        <p:blipFill>
          <a:blip r:embed="rId3"/>
          <a:stretch>
            <a:fillRect/>
          </a:stretch>
        </p:blipFill>
        <p:spPr>
          <a:xfrm>
            <a:off x="6096000" y="3403176"/>
            <a:ext cx="3971108" cy="2220685"/>
          </a:xfrm>
          <a:prstGeom prst="rect">
            <a:avLst/>
          </a:prstGeom>
        </p:spPr>
      </p:pic>
    </p:spTree>
    <p:extLst>
      <p:ext uri="{BB962C8B-B14F-4D97-AF65-F5344CB8AC3E}">
        <p14:creationId xmlns:p14="http://schemas.microsoft.com/office/powerpoint/2010/main" val="41575537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D0CE4E8D-8761-AB27-79AF-865FA3396638}"/>
              </a:ext>
            </a:extLst>
          </p:cNvPr>
          <p:cNvPicPr>
            <a:picLocks noGrp="1" noChangeAspect="1"/>
          </p:cNvPicPr>
          <p:nvPr>
            <p:ph idx="1"/>
          </p:nvPr>
        </p:nvPicPr>
        <p:blipFill>
          <a:blip r:embed="rId3"/>
          <a:stretch>
            <a:fillRect/>
          </a:stretch>
        </p:blipFill>
        <p:spPr>
          <a:xfrm>
            <a:off x="1999424" y="666749"/>
            <a:ext cx="8151812" cy="5547783"/>
          </a:xfrm>
          <a:prstGeom prst="rect">
            <a:avLst/>
          </a:prstGeom>
        </p:spPr>
      </p:pic>
    </p:spTree>
    <p:extLst>
      <p:ext uri="{BB962C8B-B14F-4D97-AF65-F5344CB8AC3E}">
        <p14:creationId xmlns:p14="http://schemas.microsoft.com/office/powerpoint/2010/main" val="1173876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F99B3-3544-582F-BC0E-3E324D1913D1}"/>
              </a:ext>
            </a:extLst>
          </p:cNvPr>
          <p:cNvSpPr>
            <a:spLocks noGrp="1"/>
          </p:cNvSpPr>
          <p:nvPr>
            <p:ph type="title"/>
          </p:nvPr>
        </p:nvSpPr>
        <p:spPr>
          <a:xfrm>
            <a:off x="646111" y="452718"/>
            <a:ext cx="9404723" cy="909551"/>
          </a:xfrm>
        </p:spPr>
        <p:txBody>
          <a:bodyPr/>
          <a:lstStyle/>
          <a:p>
            <a:pPr algn="ctr"/>
            <a:endParaRPr lang="en-US" sz="5400" dirty="0">
              <a:latin typeface="Castellar" panose="020A0402060406010301" pitchFamily="18" charset="0"/>
            </a:endParaRPr>
          </a:p>
        </p:txBody>
      </p:sp>
      <p:sp>
        <p:nvSpPr>
          <p:cNvPr id="3" name="Content Placeholder 2">
            <a:extLst>
              <a:ext uri="{FF2B5EF4-FFF2-40B4-BE49-F238E27FC236}">
                <a16:creationId xmlns:a16="http://schemas.microsoft.com/office/drawing/2014/main" id="{F2EB1401-11E6-413B-217D-665C9276A066}"/>
              </a:ext>
            </a:extLst>
          </p:cNvPr>
          <p:cNvSpPr>
            <a:spLocks noGrp="1"/>
          </p:cNvSpPr>
          <p:nvPr>
            <p:ph idx="1"/>
          </p:nvPr>
        </p:nvSpPr>
        <p:spPr/>
        <p:txBody>
          <a:bodyPr/>
          <a:lstStyle/>
          <a:p>
            <a:pPr marL="0" indent="0" algn="ctr">
              <a:buNone/>
            </a:pPr>
            <a:r>
              <a:rPr lang="en-US" sz="4400" dirty="0">
                <a:latin typeface="Castellar" panose="020A0402060406010301" pitchFamily="18" charset="0"/>
              </a:rPr>
              <a:t>Self Care For </a:t>
            </a:r>
          </a:p>
          <a:p>
            <a:pPr marL="0" indent="0" algn="ctr">
              <a:buNone/>
            </a:pPr>
            <a:r>
              <a:rPr lang="en-US" sz="7200" dirty="0">
                <a:latin typeface="Castellar" panose="020A0402060406010301" pitchFamily="18" charset="0"/>
              </a:rPr>
              <a:t>YOU</a:t>
            </a:r>
          </a:p>
        </p:txBody>
      </p:sp>
    </p:spTree>
    <p:extLst>
      <p:ext uri="{BB962C8B-B14F-4D97-AF65-F5344CB8AC3E}">
        <p14:creationId xmlns:p14="http://schemas.microsoft.com/office/powerpoint/2010/main" val="1910431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3E471-0BA2-C03A-AED6-54388F82F125}"/>
              </a:ext>
            </a:extLst>
          </p:cNvPr>
          <p:cNvSpPr>
            <a:spLocks noGrp="1"/>
          </p:cNvSpPr>
          <p:nvPr>
            <p:ph type="title"/>
          </p:nvPr>
        </p:nvSpPr>
        <p:spPr>
          <a:xfrm>
            <a:off x="806195" y="804672"/>
            <a:ext cx="3521359" cy="5248656"/>
          </a:xfrm>
        </p:spPr>
        <p:txBody>
          <a:bodyPr anchor="ctr">
            <a:normAutofit/>
          </a:bodyPr>
          <a:lstStyle/>
          <a:p>
            <a:pPr algn="ctr"/>
            <a:r>
              <a:rPr lang="en-US" dirty="0"/>
              <a:t>Five Key Questions Asked by Leadership Regarding the People We Serve</a:t>
            </a:r>
          </a:p>
        </p:txBody>
      </p:sp>
      <p:sp>
        <p:nvSpPr>
          <p:cNvPr id="29" name="Content Placeholder 2">
            <a:extLst>
              <a:ext uri="{FF2B5EF4-FFF2-40B4-BE49-F238E27FC236}">
                <a16:creationId xmlns:a16="http://schemas.microsoft.com/office/drawing/2014/main" id="{8B6611DB-738B-6C87-2EDD-B32648C6922B}"/>
              </a:ext>
            </a:extLst>
          </p:cNvPr>
          <p:cNvSpPr>
            <a:spLocks noGrp="1"/>
          </p:cNvSpPr>
          <p:nvPr>
            <p:ph idx="1"/>
          </p:nvPr>
        </p:nvSpPr>
        <p:spPr>
          <a:xfrm>
            <a:off x="4975861" y="1610436"/>
            <a:ext cx="6399930" cy="4339988"/>
          </a:xfrm>
        </p:spPr>
        <p:txBody>
          <a:bodyPr anchor="ctr">
            <a:normAutofit/>
          </a:bodyPr>
          <a:lstStyle/>
          <a:p>
            <a:r>
              <a:rPr lang="en-US" dirty="0"/>
              <a:t>At what rate do we support refugees and help them to integrate and move into their own accommodations?  We want to help but not pressure them</a:t>
            </a:r>
          </a:p>
          <a:p>
            <a:r>
              <a:rPr lang="en-US" dirty="0"/>
              <a:t> How do we educate host families and support them as they facilitate this transition?</a:t>
            </a:r>
          </a:p>
          <a:p>
            <a:r>
              <a:rPr lang="en-US" dirty="0"/>
              <a:t>How do we find counseling for Ukrainians?</a:t>
            </a:r>
          </a:p>
          <a:p>
            <a:r>
              <a:rPr lang="en-US" dirty="0"/>
              <a:t>How do we collaborate with other programs to provide access to mental health and cultural support ?</a:t>
            </a:r>
          </a:p>
          <a:p>
            <a:r>
              <a:rPr lang="en-US" dirty="0"/>
              <a:t>Why do some refugees seem to be “frozen” or “stuck”?</a:t>
            </a:r>
          </a:p>
          <a:p>
            <a:endParaRPr lang="en-US" dirty="0"/>
          </a:p>
        </p:txBody>
      </p:sp>
    </p:spTree>
    <p:extLst>
      <p:ext uri="{BB962C8B-B14F-4D97-AF65-F5344CB8AC3E}">
        <p14:creationId xmlns:p14="http://schemas.microsoft.com/office/powerpoint/2010/main" val="307643922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fade">
                                      <p:cBhvr>
                                        <p:cTn id="7" dur="1000"/>
                                        <p:tgtEl>
                                          <p:spTgt spid="29">
                                            <p:txEl>
                                              <p:pRg st="0" end="0"/>
                                            </p:txEl>
                                          </p:spTgt>
                                        </p:tgtEl>
                                      </p:cBhvr>
                                    </p:animEffect>
                                    <p:anim calcmode="lin" valueType="num">
                                      <p:cBhvr>
                                        <p:cTn id="8" dur="10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9">
                                            <p:txEl>
                                              <p:pRg st="1" end="1"/>
                                            </p:txEl>
                                          </p:spTgt>
                                        </p:tgtEl>
                                        <p:attrNameLst>
                                          <p:attrName>style.visibility</p:attrName>
                                        </p:attrNameLst>
                                      </p:cBhvr>
                                      <p:to>
                                        <p:strVal val="visible"/>
                                      </p:to>
                                    </p:set>
                                    <p:animEffect transition="in" filter="fade">
                                      <p:cBhvr>
                                        <p:cTn id="14" dur="1000"/>
                                        <p:tgtEl>
                                          <p:spTgt spid="29">
                                            <p:txEl>
                                              <p:pRg st="1" end="1"/>
                                            </p:txEl>
                                          </p:spTgt>
                                        </p:tgtEl>
                                      </p:cBhvr>
                                    </p:animEffect>
                                    <p:anim calcmode="lin" valueType="num">
                                      <p:cBhvr>
                                        <p:cTn id="15" dur="1000" fill="hold"/>
                                        <p:tgtEl>
                                          <p:spTgt spid="2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9">
                                            <p:txEl>
                                              <p:pRg st="2" end="2"/>
                                            </p:txEl>
                                          </p:spTgt>
                                        </p:tgtEl>
                                        <p:attrNameLst>
                                          <p:attrName>style.visibility</p:attrName>
                                        </p:attrNameLst>
                                      </p:cBhvr>
                                      <p:to>
                                        <p:strVal val="visible"/>
                                      </p:to>
                                    </p:set>
                                    <p:animEffect transition="in" filter="fade">
                                      <p:cBhvr>
                                        <p:cTn id="21" dur="1000"/>
                                        <p:tgtEl>
                                          <p:spTgt spid="29">
                                            <p:txEl>
                                              <p:pRg st="2" end="2"/>
                                            </p:txEl>
                                          </p:spTgt>
                                        </p:tgtEl>
                                      </p:cBhvr>
                                    </p:animEffect>
                                    <p:anim calcmode="lin" valueType="num">
                                      <p:cBhvr>
                                        <p:cTn id="22" dur="1000" fill="hold"/>
                                        <p:tgtEl>
                                          <p:spTgt spid="2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9">
                                            <p:txEl>
                                              <p:pRg st="3" end="3"/>
                                            </p:txEl>
                                          </p:spTgt>
                                        </p:tgtEl>
                                        <p:attrNameLst>
                                          <p:attrName>style.visibility</p:attrName>
                                        </p:attrNameLst>
                                      </p:cBhvr>
                                      <p:to>
                                        <p:strVal val="visible"/>
                                      </p:to>
                                    </p:set>
                                    <p:animEffect transition="in" filter="fade">
                                      <p:cBhvr>
                                        <p:cTn id="28" dur="1000"/>
                                        <p:tgtEl>
                                          <p:spTgt spid="29">
                                            <p:txEl>
                                              <p:pRg st="3" end="3"/>
                                            </p:txEl>
                                          </p:spTgt>
                                        </p:tgtEl>
                                      </p:cBhvr>
                                    </p:animEffect>
                                    <p:anim calcmode="lin" valueType="num">
                                      <p:cBhvr>
                                        <p:cTn id="29" dur="1000" fill="hold"/>
                                        <p:tgtEl>
                                          <p:spTgt spid="29">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9">
                                            <p:txEl>
                                              <p:pRg st="4" end="4"/>
                                            </p:txEl>
                                          </p:spTgt>
                                        </p:tgtEl>
                                        <p:attrNameLst>
                                          <p:attrName>style.visibility</p:attrName>
                                        </p:attrNameLst>
                                      </p:cBhvr>
                                      <p:to>
                                        <p:strVal val="visible"/>
                                      </p:to>
                                    </p:set>
                                    <p:animEffect transition="in" filter="fade">
                                      <p:cBhvr>
                                        <p:cTn id="35" dur="1000"/>
                                        <p:tgtEl>
                                          <p:spTgt spid="29">
                                            <p:txEl>
                                              <p:pRg st="4" end="4"/>
                                            </p:txEl>
                                          </p:spTgt>
                                        </p:tgtEl>
                                      </p:cBhvr>
                                    </p:animEffect>
                                    <p:anim calcmode="lin" valueType="num">
                                      <p:cBhvr>
                                        <p:cTn id="36" dur="1000" fill="hold"/>
                                        <p:tgtEl>
                                          <p:spTgt spid="29">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CC5C9-CD5D-AC69-3D98-C56FC720786B}"/>
              </a:ext>
            </a:extLst>
          </p:cNvPr>
          <p:cNvSpPr>
            <a:spLocks noGrp="1"/>
          </p:cNvSpPr>
          <p:nvPr>
            <p:ph type="title"/>
          </p:nvPr>
        </p:nvSpPr>
        <p:spPr/>
        <p:txBody>
          <a:bodyPr/>
          <a:lstStyle/>
          <a:p>
            <a:pPr algn="ctr"/>
            <a:r>
              <a:rPr lang="fr-FR" sz="3600" dirty="0">
                <a:latin typeface="Castellar" panose="020A0402060406010301" pitchFamily="18" charset="0"/>
              </a:rPr>
              <a:t>Compassion fatigue vs burnout</a:t>
            </a:r>
            <a:br>
              <a:rPr lang="fr-FR" sz="3600" dirty="0">
                <a:latin typeface="Castellar" panose="020A0402060406010301" pitchFamily="18" charset="0"/>
              </a:rPr>
            </a:br>
            <a:endParaRPr lang="en-US" sz="2800" dirty="0">
              <a:latin typeface="Castellar" panose="020A0402060406010301" pitchFamily="18" charset="0"/>
            </a:endParaRPr>
          </a:p>
        </p:txBody>
      </p:sp>
      <p:sp>
        <p:nvSpPr>
          <p:cNvPr id="3" name="Content Placeholder 2">
            <a:extLst>
              <a:ext uri="{FF2B5EF4-FFF2-40B4-BE49-F238E27FC236}">
                <a16:creationId xmlns:a16="http://schemas.microsoft.com/office/drawing/2014/main" id="{E6115263-4A0B-3A39-298A-9B269FC2A714}"/>
              </a:ext>
            </a:extLst>
          </p:cNvPr>
          <p:cNvSpPr>
            <a:spLocks noGrp="1"/>
          </p:cNvSpPr>
          <p:nvPr>
            <p:ph idx="1"/>
          </p:nvPr>
        </p:nvSpPr>
        <p:spPr/>
        <p:txBody>
          <a:bodyPr/>
          <a:lstStyle/>
          <a:p>
            <a:pPr marL="0" indent="0" algn="ctr">
              <a:buNone/>
            </a:pPr>
            <a:r>
              <a:rPr kumimoji="0" lang="fr-FR" sz="2800" b="0" i="0" u="none" strike="noStrike" kern="1200" cap="none" spc="0" normalizeH="0" baseline="0" noProof="0" dirty="0">
                <a:ln>
                  <a:noFill/>
                </a:ln>
                <a:solidFill>
                  <a:srgbClr val="EBEBEB"/>
                </a:solidFill>
                <a:effectLst/>
                <a:uLnTx/>
                <a:uFillTx/>
                <a:latin typeface="Castellar" panose="020A0402060406010301" pitchFamily="18" charset="0"/>
                <a:ea typeface="+mj-ea"/>
                <a:cs typeface="+mj-cs"/>
              </a:rPr>
              <a:t>What is compassion fatigue?</a:t>
            </a:r>
            <a:endParaRPr lang="en-US" dirty="0"/>
          </a:p>
          <a:p>
            <a:pPr marL="0" indent="0">
              <a:buNone/>
            </a:pPr>
            <a:endParaRPr lang="en-US" dirty="0"/>
          </a:p>
          <a:p>
            <a:r>
              <a:rPr lang="en-US" dirty="0"/>
              <a:t>Compassion fatigue is more than burnout or exhaustion, this refers to the intense physical, mental, and emotional erosion that occurs when “helpers” are unable to refuel.</a:t>
            </a:r>
          </a:p>
          <a:p>
            <a:endParaRPr lang="en-US" dirty="0"/>
          </a:p>
          <a:p>
            <a:r>
              <a:rPr lang="en-US" dirty="0"/>
              <a:t>This inability to recharge can leave some with little empathy for those they serve or work with. The situations that are incredibly depleting can deplete the person of their compassion. </a:t>
            </a:r>
          </a:p>
        </p:txBody>
      </p:sp>
    </p:spTree>
    <p:extLst>
      <p:ext uri="{BB962C8B-B14F-4D97-AF65-F5344CB8AC3E}">
        <p14:creationId xmlns:p14="http://schemas.microsoft.com/office/powerpoint/2010/main" val="23057983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FC6A2-6105-2E09-6874-DC2DEC8E2DE4}"/>
              </a:ext>
            </a:extLst>
          </p:cNvPr>
          <p:cNvSpPr>
            <a:spLocks noGrp="1"/>
          </p:cNvSpPr>
          <p:nvPr>
            <p:ph type="title"/>
          </p:nvPr>
        </p:nvSpPr>
        <p:spPr/>
        <p:txBody>
          <a:bodyPr/>
          <a:lstStyle/>
          <a:p>
            <a:pPr algn="ctr"/>
            <a:r>
              <a:rPr lang="en-US" dirty="0">
                <a:latin typeface="Castellar" panose="020A0402060406010301" pitchFamily="18" charset="0"/>
              </a:rPr>
              <a:t>Symptoms of compassion fatigue </a:t>
            </a:r>
          </a:p>
        </p:txBody>
      </p:sp>
      <p:sp>
        <p:nvSpPr>
          <p:cNvPr id="3" name="Content Placeholder 2">
            <a:extLst>
              <a:ext uri="{FF2B5EF4-FFF2-40B4-BE49-F238E27FC236}">
                <a16:creationId xmlns:a16="http://schemas.microsoft.com/office/drawing/2014/main" id="{532057F3-D6A8-49AE-1952-600922E5A539}"/>
              </a:ext>
            </a:extLst>
          </p:cNvPr>
          <p:cNvSpPr>
            <a:spLocks noGrp="1"/>
          </p:cNvSpPr>
          <p:nvPr>
            <p:ph idx="1"/>
          </p:nvPr>
        </p:nvSpPr>
        <p:spPr/>
        <p:txBody>
          <a:bodyPr/>
          <a:lstStyle/>
          <a:p>
            <a:pPr marL="0" indent="0">
              <a:buNone/>
            </a:pPr>
            <a:r>
              <a:rPr lang="en-US" dirty="0"/>
              <a:t>include:</a:t>
            </a:r>
          </a:p>
          <a:p>
            <a:r>
              <a:rPr lang="en-US" dirty="0"/>
              <a:t>Indifference</a:t>
            </a:r>
          </a:p>
          <a:p>
            <a:r>
              <a:rPr lang="en-US" dirty="0"/>
              <a:t>Depression</a:t>
            </a:r>
          </a:p>
          <a:p>
            <a:r>
              <a:rPr lang="en-US" dirty="0"/>
              <a:t>Anxiety</a:t>
            </a:r>
          </a:p>
          <a:p>
            <a:r>
              <a:rPr lang="en-US" dirty="0"/>
              <a:t>Guilt</a:t>
            </a:r>
          </a:p>
          <a:p>
            <a:r>
              <a:rPr lang="en-US" dirty="0"/>
              <a:t>Anger</a:t>
            </a:r>
          </a:p>
          <a:p>
            <a:r>
              <a:rPr lang="en-US" dirty="0"/>
              <a:t>Changes in sleeping or eating patterns</a:t>
            </a:r>
          </a:p>
          <a:p>
            <a:r>
              <a:rPr lang="en-US" dirty="0"/>
              <a:t>No boundaries</a:t>
            </a:r>
          </a:p>
        </p:txBody>
      </p:sp>
    </p:spTree>
    <p:extLst>
      <p:ext uri="{BB962C8B-B14F-4D97-AF65-F5344CB8AC3E}">
        <p14:creationId xmlns:p14="http://schemas.microsoft.com/office/powerpoint/2010/main" val="40489477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85E64E-9D06-2F36-D510-E1890185E696}"/>
              </a:ext>
            </a:extLst>
          </p:cNvPr>
          <p:cNvSpPr>
            <a:spLocks noGrp="1"/>
          </p:cNvSpPr>
          <p:nvPr>
            <p:ph type="title"/>
          </p:nvPr>
        </p:nvSpPr>
        <p:spPr/>
        <p:txBody>
          <a:bodyPr/>
          <a:lstStyle/>
          <a:p>
            <a:pPr algn="ctr"/>
            <a:r>
              <a:rPr lang="en-US" dirty="0">
                <a:latin typeface="Castellar" panose="020A0402060406010301" pitchFamily="18" charset="0"/>
              </a:rPr>
              <a:t>What is Burnout</a:t>
            </a:r>
          </a:p>
        </p:txBody>
      </p:sp>
      <p:sp>
        <p:nvSpPr>
          <p:cNvPr id="3" name="Content Placeholder 2">
            <a:extLst>
              <a:ext uri="{FF2B5EF4-FFF2-40B4-BE49-F238E27FC236}">
                <a16:creationId xmlns:a16="http://schemas.microsoft.com/office/drawing/2014/main" id="{0B32AF02-CC88-E261-9FC4-788E38B53DA6}"/>
              </a:ext>
            </a:extLst>
          </p:cNvPr>
          <p:cNvSpPr>
            <a:spLocks noGrp="1"/>
          </p:cNvSpPr>
          <p:nvPr>
            <p:ph idx="1"/>
          </p:nvPr>
        </p:nvSpPr>
        <p:spPr/>
        <p:txBody>
          <a:bodyPr>
            <a:normAutofit/>
          </a:bodyPr>
          <a:lstStyle/>
          <a:p>
            <a:r>
              <a:rPr lang="en-US" sz="2400" dirty="0"/>
              <a:t>Burnout can come from a variety of things, and isn’t necessarily linked to trauma. Burnout can be exhaustion from the workload itself, work culture and toxicity, poor job satisfaction, feelings of powerlessness regarding the situation, or even poor leadership</a:t>
            </a:r>
          </a:p>
        </p:txBody>
      </p:sp>
    </p:spTree>
    <p:extLst>
      <p:ext uri="{BB962C8B-B14F-4D97-AF65-F5344CB8AC3E}">
        <p14:creationId xmlns:p14="http://schemas.microsoft.com/office/powerpoint/2010/main" val="42185561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95ECF-D3A2-6EEA-D63F-49D2F57E5725}"/>
              </a:ext>
            </a:extLst>
          </p:cNvPr>
          <p:cNvSpPr>
            <a:spLocks noGrp="1"/>
          </p:cNvSpPr>
          <p:nvPr>
            <p:ph type="title"/>
          </p:nvPr>
        </p:nvSpPr>
        <p:spPr>
          <a:xfrm>
            <a:off x="646111" y="452718"/>
            <a:ext cx="9404723" cy="661979"/>
          </a:xfrm>
        </p:spPr>
        <p:txBody>
          <a:bodyPr/>
          <a:lstStyle/>
          <a:p>
            <a:pPr algn="ctr"/>
            <a:r>
              <a:rPr lang="en-US" sz="3200" dirty="0">
                <a:latin typeface="Castellar" panose="020A0402060406010301" pitchFamily="18" charset="0"/>
              </a:rPr>
              <a:t>Symptoms of Burnout</a:t>
            </a:r>
          </a:p>
        </p:txBody>
      </p:sp>
      <p:sp>
        <p:nvSpPr>
          <p:cNvPr id="3" name="Content Placeholder 2">
            <a:extLst>
              <a:ext uri="{FF2B5EF4-FFF2-40B4-BE49-F238E27FC236}">
                <a16:creationId xmlns:a16="http://schemas.microsoft.com/office/drawing/2014/main" id="{8E635C6B-3BC0-C730-B079-E511958B9D64}"/>
              </a:ext>
            </a:extLst>
          </p:cNvPr>
          <p:cNvSpPr>
            <a:spLocks noGrp="1"/>
          </p:cNvSpPr>
          <p:nvPr>
            <p:ph idx="1"/>
          </p:nvPr>
        </p:nvSpPr>
        <p:spPr>
          <a:xfrm>
            <a:off x="1103312" y="1341120"/>
            <a:ext cx="8946541" cy="4907279"/>
          </a:xfrm>
        </p:spPr>
        <p:txBody>
          <a:bodyPr/>
          <a:lstStyle/>
          <a:p>
            <a:r>
              <a:rPr lang="en-US" dirty="0"/>
              <a:t>low physical, emotional and cognitive energy</a:t>
            </a:r>
          </a:p>
          <a:p>
            <a:r>
              <a:rPr lang="en-US" dirty="0"/>
              <a:t>Exhaustion</a:t>
            </a:r>
          </a:p>
          <a:p>
            <a:r>
              <a:rPr lang="en-US" dirty="0"/>
              <a:t>cynicism and mental distance from your work</a:t>
            </a:r>
          </a:p>
          <a:p>
            <a:r>
              <a:rPr lang="en-US" dirty="0"/>
              <a:t>negative feelings towards work aspects of your job that you previously really enjoyed</a:t>
            </a:r>
          </a:p>
          <a:p>
            <a:r>
              <a:rPr lang="en-US" dirty="0"/>
              <a:t>doubting the quality and meaning of your work</a:t>
            </a:r>
          </a:p>
          <a:p>
            <a:r>
              <a:rPr lang="en-US" dirty="0"/>
              <a:t>reduced feelings of personal accomplishment</a:t>
            </a:r>
          </a:p>
          <a:p>
            <a:r>
              <a:rPr lang="en-US" dirty="0"/>
              <a:t>feeling hopeless about your power to affect meaningful change through your work.</a:t>
            </a:r>
          </a:p>
        </p:txBody>
      </p:sp>
    </p:spTree>
    <p:extLst>
      <p:ext uri="{BB962C8B-B14F-4D97-AF65-F5344CB8AC3E}">
        <p14:creationId xmlns:p14="http://schemas.microsoft.com/office/powerpoint/2010/main" val="18525726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3F622-A370-6DAE-06EC-8CCE2C86CC68}"/>
              </a:ext>
            </a:extLst>
          </p:cNvPr>
          <p:cNvSpPr>
            <a:spLocks noGrp="1"/>
          </p:cNvSpPr>
          <p:nvPr>
            <p:ph type="title"/>
          </p:nvPr>
        </p:nvSpPr>
        <p:spPr>
          <a:xfrm>
            <a:off x="646111" y="452718"/>
            <a:ext cx="9404723" cy="653271"/>
          </a:xfrm>
        </p:spPr>
        <p:txBody>
          <a:bodyPr/>
          <a:lstStyle/>
          <a:p>
            <a:endParaRPr lang="en-US" dirty="0"/>
          </a:p>
        </p:txBody>
      </p:sp>
      <p:sp>
        <p:nvSpPr>
          <p:cNvPr id="3" name="Content Placeholder 2">
            <a:extLst>
              <a:ext uri="{FF2B5EF4-FFF2-40B4-BE49-F238E27FC236}">
                <a16:creationId xmlns:a16="http://schemas.microsoft.com/office/drawing/2014/main" id="{44ECDE73-E43D-91FC-D4AC-7A35AD46878F}"/>
              </a:ext>
            </a:extLst>
          </p:cNvPr>
          <p:cNvSpPr>
            <a:spLocks noGrp="1"/>
          </p:cNvSpPr>
          <p:nvPr>
            <p:ph idx="1"/>
          </p:nvPr>
        </p:nvSpPr>
        <p:spPr>
          <a:xfrm>
            <a:off x="1103312" y="1375954"/>
            <a:ext cx="8946541" cy="4872445"/>
          </a:xfrm>
        </p:spPr>
        <p:txBody>
          <a:bodyPr>
            <a:normAutofit/>
          </a:bodyPr>
          <a:lstStyle/>
          <a:p>
            <a:pPr marL="0" indent="0" algn="ctr">
              <a:buNone/>
            </a:pPr>
            <a:r>
              <a:rPr lang="en-US" sz="3600" dirty="0">
                <a:latin typeface="Castellar" panose="020A0402060406010301" pitchFamily="18" charset="0"/>
              </a:rPr>
              <a:t>systemic and leadership issues Can really contribute to burnout</a:t>
            </a:r>
          </a:p>
          <a:p>
            <a:pPr marL="0" indent="0">
              <a:buNone/>
            </a:pPr>
            <a:r>
              <a:rPr lang="en-US" dirty="0"/>
              <a:t>Read that again……</a:t>
            </a:r>
          </a:p>
          <a:p>
            <a:pPr marL="0" indent="0">
              <a:buNone/>
            </a:pPr>
            <a:endParaRPr lang="en-US" dirty="0"/>
          </a:p>
          <a:p>
            <a:pPr marL="0" indent="0">
              <a:buNone/>
            </a:pPr>
            <a:r>
              <a:rPr lang="en-US" dirty="0"/>
              <a:t>It is essential to make sure that we provide a positive work environment and to support, encourage and show appreciation-especially when working with volunteers</a:t>
            </a:r>
          </a:p>
          <a:p>
            <a:pPr marL="0" indent="0">
              <a:buNone/>
            </a:pPr>
            <a:r>
              <a:rPr lang="en-US" dirty="0"/>
              <a:t>Pay attention to the patterns of systemic workload pressures, that’s when people experience more burnout.</a:t>
            </a:r>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22538728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98CFC-F294-5583-4526-1F6D5694088E}"/>
              </a:ext>
            </a:extLst>
          </p:cNvPr>
          <p:cNvSpPr>
            <a:spLocks noGrp="1"/>
          </p:cNvSpPr>
          <p:nvPr>
            <p:ph type="title"/>
          </p:nvPr>
        </p:nvSpPr>
        <p:spPr/>
        <p:txBody>
          <a:bodyPr/>
          <a:lstStyle/>
          <a:p>
            <a:pPr algn="ctr"/>
            <a:r>
              <a:rPr lang="en-US" dirty="0">
                <a:latin typeface="Castellar" panose="020A0402060406010301" pitchFamily="18" charset="0"/>
              </a:rPr>
              <a:t>Symptoms of Burnout</a:t>
            </a:r>
          </a:p>
        </p:txBody>
      </p:sp>
      <p:sp>
        <p:nvSpPr>
          <p:cNvPr id="3" name="Content Placeholder 2">
            <a:extLst>
              <a:ext uri="{FF2B5EF4-FFF2-40B4-BE49-F238E27FC236}">
                <a16:creationId xmlns:a16="http://schemas.microsoft.com/office/drawing/2014/main" id="{0133D144-EF7C-1C33-9267-374922441068}"/>
              </a:ext>
            </a:extLst>
          </p:cNvPr>
          <p:cNvSpPr>
            <a:spLocks noGrp="1"/>
          </p:cNvSpPr>
          <p:nvPr>
            <p:ph idx="1"/>
          </p:nvPr>
        </p:nvSpPr>
        <p:spPr/>
        <p:txBody>
          <a:bodyPr>
            <a:normAutofit lnSpcReduction="10000"/>
          </a:bodyPr>
          <a:lstStyle/>
          <a:p>
            <a:r>
              <a:rPr lang="en-US" dirty="0"/>
              <a:t>Physical: Tension, chronic headaches, stomach problems, exhaustion, sleep problems.</a:t>
            </a:r>
          </a:p>
          <a:p>
            <a:endParaRPr lang="en-US" dirty="0"/>
          </a:p>
          <a:p>
            <a:r>
              <a:rPr lang="en-US" dirty="0"/>
              <a:t>Emotional: Emotional blunting, helplessness, cynicism, depletion.</a:t>
            </a:r>
          </a:p>
          <a:p>
            <a:endParaRPr lang="en-US" dirty="0"/>
          </a:p>
          <a:p>
            <a:r>
              <a:rPr lang="en-US" dirty="0"/>
              <a:t>Behavioral: Withdrawal, irritability, neglecting personal needs, loss of motivation.</a:t>
            </a:r>
          </a:p>
          <a:p>
            <a:endParaRPr lang="en-US" dirty="0"/>
          </a:p>
          <a:p>
            <a:r>
              <a:rPr lang="en-US" i="1" dirty="0">
                <a:latin typeface="Castellar" panose="020A0402060406010301" pitchFamily="18" charset="0"/>
              </a:rPr>
              <a:t>burnout is closely linked to productivity and absenteeism, as well as reduced work engagement and lower job satisfaction.</a:t>
            </a:r>
          </a:p>
        </p:txBody>
      </p:sp>
    </p:spTree>
    <p:extLst>
      <p:ext uri="{BB962C8B-B14F-4D97-AF65-F5344CB8AC3E}">
        <p14:creationId xmlns:p14="http://schemas.microsoft.com/office/powerpoint/2010/main" val="13870503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07650-9B60-B319-45CE-1073C6338E71}"/>
              </a:ext>
            </a:extLst>
          </p:cNvPr>
          <p:cNvSpPr>
            <a:spLocks noGrp="1"/>
          </p:cNvSpPr>
          <p:nvPr>
            <p:ph type="title"/>
          </p:nvPr>
        </p:nvSpPr>
        <p:spPr/>
        <p:txBody>
          <a:bodyPr/>
          <a:lstStyle/>
          <a:p>
            <a:pPr algn="ctr"/>
            <a:r>
              <a:rPr lang="en-US" dirty="0">
                <a:latin typeface="Castellar" panose="020A0402060406010301" pitchFamily="18" charset="0"/>
              </a:rPr>
              <a:t>How Do We Combat Burnout</a:t>
            </a:r>
          </a:p>
        </p:txBody>
      </p:sp>
      <p:sp>
        <p:nvSpPr>
          <p:cNvPr id="3" name="Content Placeholder 2">
            <a:extLst>
              <a:ext uri="{FF2B5EF4-FFF2-40B4-BE49-F238E27FC236}">
                <a16:creationId xmlns:a16="http://schemas.microsoft.com/office/drawing/2014/main" id="{E6D5A7D4-8E54-CA72-B9B9-F894F04B7370}"/>
              </a:ext>
            </a:extLst>
          </p:cNvPr>
          <p:cNvSpPr>
            <a:spLocks noGrp="1"/>
          </p:cNvSpPr>
          <p:nvPr>
            <p:ph idx="1"/>
          </p:nvPr>
        </p:nvSpPr>
        <p:spPr/>
        <p:txBody>
          <a:bodyPr>
            <a:normAutofit/>
          </a:bodyPr>
          <a:lstStyle/>
          <a:p>
            <a:pPr marL="0" indent="0" algn="ctr">
              <a:buNone/>
            </a:pPr>
            <a:r>
              <a:rPr lang="en-US" sz="3200" dirty="0"/>
              <a:t>Self-care: </a:t>
            </a:r>
          </a:p>
          <a:p>
            <a:pPr lvl="1"/>
            <a:r>
              <a:rPr lang="en-US" dirty="0"/>
              <a:t>getting enough sleep</a:t>
            </a:r>
          </a:p>
          <a:p>
            <a:pPr lvl="1"/>
            <a:r>
              <a:rPr lang="en-US" dirty="0"/>
              <a:t>looking at our diet</a:t>
            </a:r>
          </a:p>
          <a:p>
            <a:pPr lvl="1"/>
            <a:r>
              <a:rPr lang="en-US" dirty="0"/>
              <a:t>drinking enough water</a:t>
            </a:r>
          </a:p>
          <a:p>
            <a:pPr lvl="1"/>
            <a:r>
              <a:rPr lang="en-US" dirty="0"/>
              <a:t>exercise,</a:t>
            </a:r>
          </a:p>
          <a:p>
            <a:pPr lvl="1"/>
            <a:r>
              <a:rPr lang="en-US" dirty="0"/>
              <a:t>limiting alcohol </a:t>
            </a:r>
          </a:p>
          <a:p>
            <a:pPr lvl="1"/>
            <a:r>
              <a:rPr lang="en-US" dirty="0"/>
              <a:t>engaging in those activities that comfort us and make us feel good.</a:t>
            </a:r>
          </a:p>
          <a:p>
            <a:pPr lvl="1"/>
            <a:r>
              <a:rPr lang="en-US" b="1" dirty="0"/>
              <a:t>having boundaries, saying no, and really knowing what to prioritize so we don’t neglect ourselves.</a:t>
            </a:r>
          </a:p>
          <a:p>
            <a:endParaRPr lang="en-US" dirty="0"/>
          </a:p>
          <a:p>
            <a:endParaRPr lang="en-US" dirty="0"/>
          </a:p>
        </p:txBody>
      </p:sp>
    </p:spTree>
    <p:extLst>
      <p:ext uri="{BB962C8B-B14F-4D97-AF65-F5344CB8AC3E}">
        <p14:creationId xmlns:p14="http://schemas.microsoft.com/office/powerpoint/2010/main" val="13751096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04D1F-D7E7-0D7C-CBCE-89E7B29502FE}"/>
              </a:ext>
            </a:extLst>
          </p:cNvPr>
          <p:cNvSpPr>
            <a:spLocks noGrp="1"/>
          </p:cNvSpPr>
          <p:nvPr>
            <p:ph type="title"/>
          </p:nvPr>
        </p:nvSpPr>
        <p:spPr>
          <a:xfrm>
            <a:off x="646111" y="452718"/>
            <a:ext cx="9404723" cy="487808"/>
          </a:xfrm>
        </p:spPr>
        <p:txBody>
          <a:bodyPr/>
          <a:lstStyle/>
          <a:p>
            <a:r>
              <a:rPr lang="en-US" sz="2000" dirty="0">
                <a:latin typeface="Castellar" panose="020A0402060406010301" pitchFamily="18" charset="0"/>
              </a:rPr>
              <a:t>How Do We Combat Burnout……</a:t>
            </a:r>
          </a:p>
        </p:txBody>
      </p:sp>
      <p:sp>
        <p:nvSpPr>
          <p:cNvPr id="3" name="Content Placeholder 2">
            <a:extLst>
              <a:ext uri="{FF2B5EF4-FFF2-40B4-BE49-F238E27FC236}">
                <a16:creationId xmlns:a16="http://schemas.microsoft.com/office/drawing/2014/main" id="{6C2685F6-6047-34BD-F6B2-129FEAFB0A36}"/>
              </a:ext>
            </a:extLst>
          </p:cNvPr>
          <p:cNvSpPr>
            <a:spLocks noGrp="1"/>
          </p:cNvSpPr>
          <p:nvPr>
            <p:ph idx="1"/>
          </p:nvPr>
        </p:nvSpPr>
        <p:spPr>
          <a:xfrm>
            <a:off x="1103312" y="1254034"/>
            <a:ext cx="8946541" cy="4994365"/>
          </a:xfrm>
        </p:spPr>
        <p:txBody>
          <a:bodyPr>
            <a:normAutofit/>
          </a:bodyPr>
          <a:lstStyle/>
          <a:p>
            <a:pPr marL="0" indent="0" algn="ctr">
              <a:buNone/>
            </a:pPr>
            <a:r>
              <a:rPr lang="en-US" sz="2400" dirty="0"/>
              <a:t>Challenging beliefs</a:t>
            </a:r>
            <a:r>
              <a:rPr lang="en-US" dirty="0"/>
              <a:t>:</a:t>
            </a:r>
          </a:p>
          <a:p>
            <a:pPr marL="0" indent="0" algn="ctr">
              <a:buNone/>
            </a:pPr>
            <a:r>
              <a:rPr lang="en-US" dirty="0"/>
              <a:t> </a:t>
            </a:r>
          </a:p>
          <a:p>
            <a:r>
              <a:rPr lang="en-US" dirty="0"/>
              <a:t>We might think that we don’t deserve to take time out, or that it’s selfish. </a:t>
            </a:r>
          </a:p>
          <a:p>
            <a:r>
              <a:rPr lang="en-US" dirty="0"/>
              <a:t>We might have unhelpful beliefs that act as internal stressors. </a:t>
            </a:r>
          </a:p>
          <a:p>
            <a:r>
              <a:rPr lang="en-US" dirty="0"/>
              <a:t>We might have perfectionist tendencies or believe that we always need to give 120% in everything we do. </a:t>
            </a:r>
          </a:p>
          <a:p>
            <a:r>
              <a:rPr lang="en-US" dirty="0"/>
              <a:t>We might think we need to fix problems on our own.</a:t>
            </a:r>
          </a:p>
          <a:p>
            <a:endParaRPr lang="en-US" dirty="0"/>
          </a:p>
          <a:p>
            <a:pPr marL="0" indent="0" algn="ctr">
              <a:buNone/>
            </a:pPr>
            <a:r>
              <a:rPr lang="en-US" dirty="0"/>
              <a:t>It’s important to gently challenge those beliefs when they come up</a:t>
            </a:r>
          </a:p>
          <a:p>
            <a:pPr marL="0" indent="0">
              <a:buNone/>
            </a:pPr>
            <a:endParaRPr lang="en-US" dirty="0"/>
          </a:p>
          <a:p>
            <a:pPr marL="0" indent="0" algn="ctr">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32968254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D418E-8EB7-A2F1-0FB7-C0A5192F308A}"/>
              </a:ext>
            </a:extLst>
          </p:cNvPr>
          <p:cNvSpPr>
            <a:spLocks noGrp="1"/>
          </p:cNvSpPr>
          <p:nvPr>
            <p:ph type="title"/>
          </p:nvPr>
        </p:nvSpPr>
        <p:spPr>
          <a:xfrm>
            <a:off x="646111" y="452718"/>
            <a:ext cx="9404723" cy="496516"/>
          </a:xfrm>
        </p:spPr>
        <p:txBody>
          <a:bodyPr/>
          <a:lstStyle/>
          <a:p>
            <a:r>
              <a:rPr kumimoji="0" lang="en-US" sz="2000" b="0" i="0" u="none" strike="noStrike" kern="1200" cap="none" spc="0" normalizeH="0" baseline="0" noProof="0" dirty="0">
                <a:ln>
                  <a:noFill/>
                </a:ln>
                <a:solidFill>
                  <a:srgbClr val="EBEBEB"/>
                </a:solidFill>
                <a:effectLst/>
                <a:uLnTx/>
                <a:uFillTx/>
                <a:latin typeface="Castellar" panose="020A0402060406010301" pitchFamily="18" charset="0"/>
                <a:ea typeface="+mj-ea"/>
                <a:cs typeface="+mj-cs"/>
              </a:rPr>
              <a:t>How Do We Combat Burnout……</a:t>
            </a:r>
            <a:endParaRPr lang="en-US" dirty="0"/>
          </a:p>
        </p:txBody>
      </p:sp>
      <p:sp>
        <p:nvSpPr>
          <p:cNvPr id="3" name="Content Placeholder 2">
            <a:extLst>
              <a:ext uri="{FF2B5EF4-FFF2-40B4-BE49-F238E27FC236}">
                <a16:creationId xmlns:a16="http://schemas.microsoft.com/office/drawing/2014/main" id="{130B94F9-A089-8167-CC10-B74A6DE57139}"/>
              </a:ext>
            </a:extLst>
          </p:cNvPr>
          <p:cNvSpPr>
            <a:spLocks noGrp="1"/>
          </p:cNvSpPr>
          <p:nvPr>
            <p:ph idx="1"/>
          </p:nvPr>
        </p:nvSpPr>
        <p:spPr>
          <a:xfrm>
            <a:off x="1103312" y="1219200"/>
            <a:ext cx="8946541" cy="5029199"/>
          </a:xfrm>
        </p:spPr>
        <p:txBody>
          <a:bodyPr/>
          <a:lstStyle/>
          <a:p>
            <a:pPr marL="0" marR="0" lvl="0" indent="0" algn="ctr"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None/>
              <a:tabLst/>
              <a:defRPr/>
            </a:pPr>
            <a:r>
              <a:rPr kumimoji="0" lang="en-US" sz="2000" b="0" i="0" u="none" strike="noStrike" kern="1200" cap="none" spc="0" normalizeH="0" baseline="0" noProof="0" dirty="0">
                <a:ln>
                  <a:noFill/>
                </a:ln>
                <a:solidFill>
                  <a:prstClr val="white"/>
                </a:solidFill>
                <a:effectLst/>
                <a:uLnTx/>
                <a:uFillTx/>
                <a:latin typeface="Century Gothic" panose="020B0502020202020204"/>
                <a:ea typeface="+mj-ea"/>
                <a:cs typeface="+mj-cs"/>
              </a:rPr>
              <a:t>Sphere of control:</a:t>
            </a:r>
            <a:r>
              <a:rPr kumimoji="0" lang="en-US" sz="1700" b="0" i="0" u="none" strike="noStrike" kern="1200" cap="none" spc="0" normalizeH="0" baseline="0" noProof="0" dirty="0">
                <a:ln>
                  <a:noFill/>
                </a:ln>
                <a:solidFill>
                  <a:prstClr val="white"/>
                </a:solidFill>
                <a:effectLst/>
                <a:uLnTx/>
                <a:uFillTx/>
                <a:latin typeface="Century Gothic" panose="020B0502020202020204"/>
                <a:ea typeface="+mj-ea"/>
                <a:cs typeface="+mj-cs"/>
              </a:rPr>
              <a:t> </a:t>
            </a:r>
          </a:p>
          <a:p>
            <a:pPr marL="342900" marR="0" lvl="0" indent="-3429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1700" b="0" i="0" u="none" strike="noStrike" kern="1200" cap="none" spc="0" normalizeH="0" baseline="0" noProof="0" dirty="0">
                <a:ln>
                  <a:noFill/>
                </a:ln>
                <a:solidFill>
                  <a:prstClr val="white"/>
                </a:solidFill>
                <a:effectLst/>
                <a:uLnTx/>
                <a:uFillTx/>
                <a:latin typeface="Century Gothic" panose="020B0502020202020204"/>
                <a:ea typeface="+mj-ea"/>
                <a:cs typeface="+mj-cs"/>
              </a:rPr>
              <a:t>Create a good work-life balance</a:t>
            </a:r>
          </a:p>
          <a:p>
            <a:pPr marL="342900" marR="0" lvl="0" indent="-3429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lang="en-US" sz="1700" dirty="0">
                <a:solidFill>
                  <a:prstClr val="white"/>
                </a:solidFill>
                <a:latin typeface="Century Gothic" panose="020B0502020202020204"/>
              </a:rPr>
              <a:t>T</a:t>
            </a:r>
            <a:r>
              <a:rPr kumimoji="0" lang="en-US" sz="1700" b="0" i="0" u="none" strike="noStrike" kern="1200" cap="none" spc="0" normalizeH="0" baseline="0" noProof="0" dirty="0" err="1">
                <a:ln>
                  <a:noFill/>
                </a:ln>
                <a:solidFill>
                  <a:prstClr val="white"/>
                </a:solidFill>
                <a:effectLst/>
                <a:uLnTx/>
                <a:uFillTx/>
                <a:latin typeface="Century Gothic" panose="020B0502020202020204"/>
                <a:ea typeface="+mj-ea"/>
                <a:cs typeface="+mj-cs"/>
              </a:rPr>
              <a:t>ake</a:t>
            </a:r>
            <a:r>
              <a:rPr kumimoji="0" lang="en-US" sz="1700" b="0" i="0" u="none" strike="noStrike" kern="1200" cap="none" spc="0" normalizeH="0" baseline="0" noProof="0" dirty="0">
                <a:ln>
                  <a:noFill/>
                </a:ln>
                <a:solidFill>
                  <a:prstClr val="white"/>
                </a:solidFill>
                <a:effectLst/>
                <a:uLnTx/>
                <a:uFillTx/>
                <a:latin typeface="Century Gothic" panose="020B0502020202020204"/>
                <a:ea typeface="+mj-ea"/>
                <a:cs typeface="+mj-cs"/>
              </a:rPr>
              <a:t> time off</a:t>
            </a:r>
          </a:p>
          <a:p>
            <a:pPr marL="342900" marR="0" lvl="0" indent="-3429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1700" b="0" i="0" u="none" strike="noStrike" kern="1200" cap="none" spc="0" normalizeH="0" baseline="0" noProof="0" dirty="0">
                <a:ln>
                  <a:noFill/>
                </a:ln>
                <a:solidFill>
                  <a:prstClr val="white"/>
                </a:solidFill>
                <a:effectLst/>
                <a:uLnTx/>
                <a:uFillTx/>
                <a:latin typeface="Century Gothic" panose="020B0502020202020204"/>
                <a:ea typeface="+mj-ea"/>
                <a:cs typeface="+mj-cs"/>
              </a:rPr>
              <a:t> Leave work at work</a:t>
            </a:r>
          </a:p>
          <a:p>
            <a:pPr marL="342900" marR="0" lvl="0" indent="-3429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1700" b="0" i="0" u="none" strike="noStrike" kern="1200" cap="none" spc="0" normalizeH="0" baseline="0" noProof="0" dirty="0">
                <a:ln>
                  <a:noFill/>
                </a:ln>
                <a:solidFill>
                  <a:prstClr val="white"/>
                </a:solidFill>
                <a:effectLst/>
                <a:uLnTx/>
                <a:uFillTx/>
                <a:latin typeface="Century Gothic" panose="020B0502020202020204"/>
                <a:ea typeface="+mj-ea"/>
                <a:cs typeface="+mj-cs"/>
              </a:rPr>
              <a:t>have boundaries as to when you check WhatsApp and work emails</a:t>
            </a:r>
          </a:p>
          <a:p>
            <a:pPr marL="342900" marR="0" lvl="0" indent="-3429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1700" b="0" i="0" u="none" strike="noStrike" kern="1200" cap="none" spc="0" normalizeH="0" baseline="0" noProof="0" dirty="0">
                <a:ln>
                  <a:noFill/>
                </a:ln>
                <a:solidFill>
                  <a:prstClr val="white"/>
                </a:solidFill>
                <a:effectLst/>
                <a:uLnTx/>
                <a:uFillTx/>
                <a:latin typeface="Century Gothic" panose="020B0502020202020204"/>
                <a:ea typeface="+mj-ea"/>
                <a:cs typeface="+mj-cs"/>
              </a:rPr>
              <a:t> leaving work on time when we can</a:t>
            </a:r>
          </a:p>
          <a:p>
            <a:pPr marL="342900" marR="0" lvl="0" indent="-3429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1700" b="0" i="0" u="none" strike="noStrike" kern="1200" cap="none" spc="0" normalizeH="0" baseline="0" noProof="0" dirty="0">
                <a:ln>
                  <a:noFill/>
                </a:ln>
                <a:solidFill>
                  <a:prstClr val="white"/>
                </a:solidFill>
                <a:effectLst/>
                <a:uLnTx/>
                <a:uFillTx/>
                <a:latin typeface="Century Gothic" panose="020B0502020202020204"/>
                <a:ea typeface="+mj-ea"/>
                <a:cs typeface="+mj-cs"/>
              </a:rPr>
              <a:t>have boundaries around when we check work emails </a:t>
            </a:r>
          </a:p>
          <a:p>
            <a:pPr marL="342900" marR="0" lvl="0" indent="-3429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1700" b="0" i="0" u="none" strike="noStrike" kern="1200" cap="none" spc="0" normalizeH="0" baseline="0" noProof="0" dirty="0">
                <a:ln>
                  <a:noFill/>
                </a:ln>
                <a:solidFill>
                  <a:prstClr val="white"/>
                </a:solidFill>
                <a:effectLst/>
                <a:uLnTx/>
                <a:uFillTx/>
                <a:latin typeface="Century Gothic" panose="020B0502020202020204"/>
                <a:ea typeface="+mj-ea"/>
                <a:cs typeface="+mj-cs"/>
              </a:rPr>
              <a:t>know when to delegate</a:t>
            </a:r>
          </a:p>
          <a:p>
            <a:pPr marL="342900" marR="0" lvl="0" indent="-3429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1700" b="0" i="0" u="none" strike="noStrike" kern="1200" cap="none" spc="0" normalizeH="0" baseline="0" noProof="0" dirty="0">
                <a:ln>
                  <a:noFill/>
                </a:ln>
                <a:solidFill>
                  <a:prstClr val="white"/>
                </a:solidFill>
                <a:effectLst/>
                <a:uLnTx/>
                <a:uFillTx/>
                <a:latin typeface="Century Gothic" panose="020B0502020202020204"/>
                <a:ea typeface="+mj-ea"/>
                <a:cs typeface="+mj-cs"/>
              </a:rPr>
              <a:t>ask for help when you need it</a:t>
            </a:r>
          </a:p>
          <a:p>
            <a:pPr marL="342900" marR="0" lvl="0" indent="-3429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endParaRPr kumimoji="0" lang="en-US" sz="1700" b="0" i="0" u="none" strike="noStrike" kern="1200" cap="none" spc="0" normalizeH="0" baseline="0" noProof="0" dirty="0">
              <a:ln>
                <a:noFill/>
              </a:ln>
              <a:solidFill>
                <a:prstClr val="white"/>
              </a:solidFill>
              <a:effectLst/>
              <a:uLnTx/>
              <a:uFillTx/>
              <a:latin typeface="Century Gothic" panose="020B0502020202020204"/>
              <a:ea typeface="+mj-ea"/>
              <a:cs typeface="+mj-cs"/>
            </a:endParaRPr>
          </a:p>
          <a:p>
            <a:pPr marL="0" marR="0" lvl="0" indent="0" algn="l" defTabSz="457200" rtl="0" eaLnBrk="1" fontAlgn="auto" latinLnBrk="0" hangingPunct="1">
              <a:lnSpc>
                <a:spcPct val="100000"/>
              </a:lnSpc>
              <a:spcBef>
                <a:spcPts val="1000"/>
              </a:spcBef>
              <a:spcAft>
                <a:spcPts val="0"/>
              </a:spcAft>
              <a:buClr>
                <a:srgbClr val="1E5155">
                  <a:lumMod val="40000"/>
                  <a:lumOff val="60000"/>
                </a:srgbClr>
              </a:buClr>
              <a:buSzPct val="80000"/>
              <a:buNone/>
              <a:tabLst/>
              <a:defRPr/>
            </a:pPr>
            <a:r>
              <a:rPr lang="en-US" sz="1700" dirty="0">
                <a:solidFill>
                  <a:prstClr val="white"/>
                </a:solidFill>
                <a:latin typeface="Century Gothic" panose="020B0502020202020204"/>
              </a:rPr>
              <a:t>The hard part for many is </a:t>
            </a:r>
            <a:r>
              <a:rPr kumimoji="0" lang="en-US" sz="1700" b="0" i="0" u="none" strike="noStrike" kern="1200" cap="none" spc="0" normalizeH="0" baseline="0" noProof="0" dirty="0">
                <a:ln>
                  <a:noFill/>
                </a:ln>
                <a:solidFill>
                  <a:prstClr val="white"/>
                </a:solidFill>
                <a:effectLst/>
                <a:uLnTx/>
                <a:uFillTx/>
                <a:latin typeface="Century Gothic" panose="020B0502020202020204"/>
                <a:ea typeface="+mj-ea"/>
                <a:cs typeface="+mj-cs"/>
              </a:rPr>
              <a:t>accepting the things we can’t change. It doesn’t mean that we don’t care, it just means that we’re making a conscious choice to put our  </a:t>
            </a:r>
            <a:r>
              <a:rPr kumimoji="0" lang="en-US" sz="1700" b="0" i="0" u="none" strike="noStrike" kern="1200" cap="none" spc="0" normalizeH="0" baseline="0" noProof="0" dirty="0" err="1">
                <a:ln>
                  <a:noFill/>
                </a:ln>
                <a:solidFill>
                  <a:prstClr val="white"/>
                </a:solidFill>
                <a:effectLst/>
                <a:uLnTx/>
                <a:uFillTx/>
                <a:latin typeface="Century Gothic" panose="020B0502020202020204"/>
                <a:ea typeface="+mj-ea"/>
                <a:cs typeface="+mj-cs"/>
              </a:rPr>
              <a:t>our</a:t>
            </a:r>
            <a:r>
              <a:rPr kumimoji="0" lang="en-US" sz="1700" b="0" i="0" u="none" strike="noStrike" kern="1200" cap="none" spc="0" normalizeH="0" baseline="0" noProof="0" dirty="0">
                <a:ln>
                  <a:noFill/>
                </a:ln>
                <a:solidFill>
                  <a:prstClr val="white"/>
                </a:solidFill>
                <a:effectLst/>
                <a:uLnTx/>
                <a:uFillTx/>
                <a:latin typeface="Century Gothic" panose="020B0502020202020204"/>
                <a:ea typeface="+mj-ea"/>
                <a:cs typeface="+mj-cs"/>
              </a:rPr>
              <a:t> energy into the things we do have power over.</a:t>
            </a:r>
          </a:p>
          <a:p>
            <a:endParaRPr lang="en-US" dirty="0"/>
          </a:p>
        </p:txBody>
      </p:sp>
    </p:spTree>
    <p:extLst>
      <p:ext uri="{BB962C8B-B14F-4D97-AF65-F5344CB8AC3E}">
        <p14:creationId xmlns:p14="http://schemas.microsoft.com/office/powerpoint/2010/main" val="34529490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F01BF-CA3B-9767-C691-4C503457131E}"/>
              </a:ext>
            </a:extLst>
          </p:cNvPr>
          <p:cNvSpPr>
            <a:spLocks noGrp="1"/>
          </p:cNvSpPr>
          <p:nvPr>
            <p:ph type="title"/>
          </p:nvPr>
        </p:nvSpPr>
        <p:spPr/>
        <p:txBody>
          <a:bodyPr/>
          <a:lstStyle/>
          <a:p>
            <a:pPr algn="ctr"/>
            <a:r>
              <a:rPr lang="en-US" sz="3600" dirty="0">
                <a:latin typeface="Castellar" panose="020A0402060406010301" pitchFamily="18" charset="0"/>
              </a:rPr>
              <a:t>What is secondary trauma? </a:t>
            </a:r>
            <a:br>
              <a:rPr lang="en-US" sz="3600" dirty="0">
                <a:latin typeface="Castellar" panose="020A0402060406010301" pitchFamily="18" charset="0"/>
              </a:rPr>
            </a:br>
            <a:r>
              <a:rPr lang="en-US" sz="3600" dirty="0">
                <a:latin typeface="Castellar" panose="020A0402060406010301" pitchFamily="18" charset="0"/>
              </a:rPr>
              <a:t>What is vicarious trauma?</a:t>
            </a:r>
            <a:br>
              <a:rPr lang="en-US" sz="3600" dirty="0"/>
            </a:br>
            <a:endParaRPr lang="en-US" sz="3600" dirty="0"/>
          </a:p>
        </p:txBody>
      </p:sp>
      <p:sp>
        <p:nvSpPr>
          <p:cNvPr id="3" name="Content Placeholder 2">
            <a:extLst>
              <a:ext uri="{FF2B5EF4-FFF2-40B4-BE49-F238E27FC236}">
                <a16:creationId xmlns:a16="http://schemas.microsoft.com/office/drawing/2014/main" id="{43645BA2-C470-44E9-E33C-146FE7D821A6}"/>
              </a:ext>
            </a:extLst>
          </p:cNvPr>
          <p:cNvSpPr>
            <a:spLocks noGrp="1"/>
          </p:cNvSpPr>
          <p:nvPr>
            <p:ph idx="1"/>
          </p:nvPr>
        </p:nvSpPr>
        <p:spPr/>
        <p:txBody>
          <a:bodyPr>
            <a:normAutofit lnSpcReduction="10000"/>
          </a:bodyPr>
          <a:lstStyle/>
          <a:p>
            <a:r>
              <a:rPr lang="en-US" dirty="0"/>
              <a:t>Secondary trauma is sometimes used interchangeably with vicarious trauma. This is the most harmful because the individual’s psyche and belief system are affected. </a:t>
            </a:r>
          </a:p>
          <a:p>
            <a:r>
              <a:rPr lang="en-US" dirty="0"/>
              <a:t>Shift in perspective and the way someone views the world. </a:t>
            </a:r>
          </a:p>
          <a:p>
            <a:r>
              <a:rPr lang="en-US" dirty="0"/>
              <a:t>It is more than just burnout or exhaustion</a:t>
            </a:r>
          </a:p>
          <a:p>
            <a:r>
              <a:rPr lang="en-US" dirty="0"/>
              <a:t>It is a profound shift that others might notice</a:t>
            </a:r>
          </a:p>
          <a:p>
            <a:r>
              <a:rPr lang="en-US" dirty="0"/>
              <a:t>It comes from prolonged exposure to traumatic experiences.</a:t>
            </a:r>
          </a:p>
          <a:p>
            <a:endParaRPr lang="en-US" dirty="0"/>
          </a:p>
          <a:p>
            <a:r>
              <a:rPr lang="en-US" dirty="0"/>
              <a:t>An example is that perhaps a therapist no longer believes in what they do, they begin to view the world from a place of helplessness, rather than helpfulness.  They see the world as hopeless</a:t>
            </a:r>
          </a:p>
        </p:txBody>
      </p:sp>
    </p:spTree>
    <p:extLst>
      <p:ext uri="{BB962C8B-B14F-4D97-AF65-F5344CB8AC3E}">
        <p14:creationId xmlns:p14="http://schemas.microsoft.com/office/powerpoint/2010/main" val="3855758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5A034-F23B-1649-F994-D89324B807C7}"/>
              </a:ext>
            </a:extLst>
          </p:cNvPr>
          <p:cNvSpPr>
            <a:spLocks noGrp="1"/>
          </p:cNvSpPr>
          <p:nvPr>
            <p:ph type="title"/>
          </p:nvPr>
        </p:nvSpPr>
        <p:spPr>
          <a:xfrm>
            <a:off x="646111" y="452718"/>
            <a:ext cx="9404723" cy="1335139"/>
          </a:xfrm>
        </p:spPr>
        <p:txBody>
          <a:bodyPr/>
          <a:lstStyle/>
          <a:p>
            <a:pPr algn="ctr"/>
            <a:r>
              <a:rPr lang="en-US" dirty="0"/>
              <a:t>Answering these questions requires an understanding of three things:</a:t>
            </a:r>
          </a:p>
        </p:txBody>
      </p:sp>
      <p:sp>
        <p:nvSpPr>
          <p:cNvPr id="3" name="Content Placeholder 2">
            <a:extLst>
              <a:ext uri="{FF2B5EF4-FFF2-40B4-BE49-F238E27FC236}">
                <a16:creationId xmlns:a16="http://schemas.microsoft.com/office/drawing/2014/main" id="{613B453E-8C9E-CA84-F67A-2ECA401050A9}"/>
              </a:ext>
            </a:extLst>
          </p:cNvPr>
          <p:cNvSpPr>
            <a:spLocks noGrp="1"/>
          </p:cNvSpPr>
          <p:nvPr>
            <p:ph idx="1"/>
          </p:nvPr>
        </p:nvSpPr>
        <p:spPr>
          <a:xfrm>
            <a:off x="1103312" y="2483893"/>
            <a:ext cx="8946541" cy="3764506"/>
          </a:xfrm>
        </p:spPr>
        <p:txBody>
          <a:bodyPr>
            <a:normAutofit/>
          </a:bodyPr>
          <a:lstStyle/>
          <a:p>
            <a:r>
              <a:rPr lang="en-US" sz="3200" dirty="0">
                <a:latin typeface="+mn-lt"/>
              </a:rPr>
              <a:t>What motivates people to strive for needs</a:t>
            </a:r>
          </a:p>
          <a:p>
            <a:pPr marL="0" indent="0">
              <a:buNone/>
            </a:pPr>
            <a:endParaRPr lang="en-US" sz="3200" dirty="0">
              <a:latin typeface="+mn-lt"/>
            </a:endParaRPr>
          </a:p>
          <a:p>
            <a:r>
              <a:rPr lang="en-US" sz="3200" dirty="0">
                <a:latin typeface="+mn-lt"/>
              </a:rPr>
              <a:t>How people develop resiliency</a:t>
            </a:r>
          </a:p>
          <a:p>
            <a:pPr marL="0" indent="0">
              <a:buNone/>
            </a:pPr>
            <a:endParaRPr lang="en-US" sz="3200" dirty="0">
              <a:latin typeface="+mn-lt"/>
            </a:endParaRPr>
          </a:p>
          <a:p>
            <a:r>
              <a:rPr lang="en-US" sz="3200" dirty="0">
                <a:latin typeface="+mn-lt"/>
              </a:rPr>
              <a:t>The special needs and differences among people who have been displaced</a:t>
            </a:r>
          </a:p>
        </p:txBody>
      </p:sp>
    </p:spTree>
    <p:extLst>
      <p:ext uri="{BB962C8B-B14F-4D97-AF65-F5344CB8AC3E}">
        <p14:creationId xmlns:p14="http://schemas.microsoft.com/office/powerpoint/2010/main" val="2149886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8C8AA-DD8C-A4C5-D1B7-DBCFDE41785D}"/>
              </a:ext>
            </a:extLst>
          </p:cNvPr>
          <p:cNvSpPr>
            <a:spLocks noGrp="1"/>
          </p:cNvSpPr>
          <p:nvPr>
            <p:ph type="title"/>
          </p:nvPr>
        </p:nvSpPr>
        <p:spPr>
          <a:xfrm>
            <a:off x="646111" y="452718"/>
            <a:ext cx="9404723" cy="522642"/>
          </a:xfrm>
        </p:spPr>
        <p:txBody>
          <a:bodyPr/>
          <a:lstStyle/>
          <a:p>
            <a:r>
              <a:rPr lang="en-US" sz="1800" dirty="0">
                <a:latin typeface="Castellar" panose="020A0402060406010301" pitchFamily="18" charset="0"/>
              </a:rPr>
              <a:t>Secondary/ Vicarious Trauma…….</a:t>
            </a:r>
          </a:p>
        </p:txBody>
      </p:sp>
      <p:sp>
        <p:nvSpPr>
          <p:cNvPr id="3" name="Content Placeholder 2">
            <a:extLst>
              <a:ext uri="{FF2B5EF4-FFF2-40B4-BE49-F238E27FC236}">
                <a16:creationId xmlns:a16="http://schemas.microsoft.com/office/drawing/2014/main" id="{3E129823-13CB-F676-B659-648B4ED84282}"/>
              </a:ext>
            </a:extLst>
          </p:cNvPr>
          <p:cNvSpPr>
            <a:spLocks noGrp="1"/>
          </p:cNvSpPr>
          <p:nvPr>
            <p:ph idx="1"/>
          </p:nvPr>
        </p:nvSpPr>
        <p:spPr>
          <a:xfrm>
            <a:off x="1103312" y="1393372"/>
            <a:ext cx="8946541" cy="4855028"/>
          </a:xfrm>
        </p:spPr>
        <p:txBody>
          <a:bodyPr/>
          <a:lstStyle/>
          <a:p>
            <a:pPr marL="0" indent="0" algn="ctr">
              <a:buNone/>
            </a:pPr>
            <a:r>
              <a:rPr lang="en-US" sz="2800" dirty="0" err="1"/>
              <a:t>CommonSymptoms</a:t>
            </a:r>
            <a:r>
              <a:rPr lang="en-US" sz="2800" dirty="0"/>
              <a:t> of </a:t>
            </a:r>
          </a:p>
          <a:p>
            <a:pPr marL="0" indent="0" algn="ctr">
              <a:buNone/>
            </a:pPr>
            <a:r>
              <a:rPr lang="en-US" sz="2800" dirty="0"/>
              <a:t>Secondary Trauma/Vicarious Trauma</a:t>
            </a:r>
          </a:p>
          <a:p>
            <a:pPr marL="0" indent="0" algn="ctr">
              <a:buNone/>
            </a:pPr>
            <a:endParaRPr lang="en-US" sz="2800" dirty="0"/>
          </a:p>
          <a:p>
            <a:r>
              <a:rPr lang="en-US" dirty="0"/>
              <a:t>Dreams about peoples’ traumas</a:t>
            </a:r>
          </a:p>
          <a:p>
            <a:r>
              <a:rPr lang="en-US" dirty="0"/>
              <a:t>Intrusive thoughts about them</a:t>
            </a:r>
          </a:p>
          <a:p>
            <a:r>
              <a:rPr lang="en-US" dirty="0"/>
              <a:t>Depression, anxiety</a:t>
            </a:r>
          </a:p>
          <a:p>
            <a:r>
              <a:rPr lang="en-US" dirty="0"/>
              <a:t>Anger, irritability, and impatience</a:t>
            </a:r>
          </a:p>
          <a:p>
            <a:r>
              <a:rPr lang="en-US" dirty="0"/>
              <a:t>Feelings of helplessness and hopelessness for the future</a:t>
            </a:r>
          </a:p>
          <a:p>
            <a:r>
              <a:rPr lang="en-US" dirty="0"/>
              <a:t>Lack of focus, difficulty concentrating</a:t>
            </a:r>
          </a:p>
        </p:txBody>
      </p:sp>
    </p:spTree>
    <p:extLst>
      <p:ext uri="{BB962C8B-B14F-4D97-AF65-F5344CB8AC3E}">
        <p14:creationId xmlns:p14="http://schemas.microsoft.com/office/powerpoint/2010/main" val="2778488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A994D-B792-97E0-26EE-1E482CB4E8A6}"/>
              </a:ext>
            </a:extLst>
          </p:cNvPr>
          <p:cNvSpPr>
            <a:spLocks noGrp="1"/>
          </p:cNvSpPr>
          <p:nvPr>
            <p:ph type="title"/>
          </p:nvPr>
        </p:nvSpPr>
        <p:spPr/>
        <p:txBody>
          <a:bodyPr/>
          <a:lstStyle/>
          <a:p>
            <a:pPr algn="ctr"/>
            <a:r>
              <a:rPr lang="en-US" dirty="0">
                <a:latin typeface="Castellar" panose="020A0402060406010301" pitchFamily="18" charset="0"/>
              </a:rPr>
              <a:t>Maslow’s Hierarchy of Needs</a:t>
            </a:r>
          </a:p>
        </p:txBody>
      </p:sp>
      <p:sp>
        <p:nvSpPr>
          <p:cNvPr id="3" name="Content Placeholder 2">
            <a:extLst>
              <a:ext uri="{FF2B5EF4-FFF2-40B4-BE49-F238E27FC236}">
                <a16:creationId xmlns:a16="http://schemas.microsoft.com/office/drawing/2014/main" id="{7114E035-567F-9298-982F-AD5EBF327403}"/>
              </a:ext>
            </a:extLst>
          </p:cNvPr>
          <p:cNvSpPr>
            <a:spLocks noGrp="1"/>
          </p:cNvSpPr>
          <p:nvPr>
            <p:ph idx="1"/>
          </p:nvPr>
        </p:nvSpPr>
        <p:spPr/>
        <p:txBody>
          <a:bodyPr>
            <a:normAutofit fontScale="92500"/>
          </a:bodyPr>
          <a:lstStyle/>
          <a:p>
            <a:pPr marL="0" marR="0">
              <a:lnSpc>
                <a:spcPct val="107000"/>
              </a:lnSpc>
              <a:spcBef>
                <a:spcPts val="0"/>
              </a:spcBef>
              <a:spcAft>
                <a:spcPts val="800"/>
              </a:spcAft>
            </a:pPr>
            <a:r>
              <a:rPr lang="en-US" sz="3600" dirty="0">
                <a:effectLst/>
                <a:latin typeface="+mn-lt"/>
                <a:ea typeface="Calibri" panose="020F0502020204030204" pitchFamily="34" charset="0"/>
                <a:cs typeface="Times New Roman" panose="02020603050405020304" pitchFamily="18" charset="0"/>
              </a:rPr>
              <a:t>Maslow's hierarchy of needs is a theory of motivation which states that five categories of human needs dictate an individual’s behavior. Those needs are physiological needs, safety needs, love and belonging needs, esteem needs, and self-actualization needs.</a:t>
            </a:r>
          </a:p>
          <a:p>
            <a:endParaRPr lang="en-US" dirty="0"/>
          </a:p>
        </p:txBody>
      </p:sp>
    </p:spTree>
    <p:extLst>
      <p:ext uri="{BB962C8B-B14F-4D97-AF65-F5344CB8AC3E}">
        <p14:creationId xmlns:p14="http://schemas.microsoft.com/office/powerpoint/2010/main" val="1145196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F2270-B570-974E-3D27-CB8DE98EB4A4}"/>
              </a:ext>
            </a:extLst>
          </p:cNvPr>
          <p:cNvSpPr>
            <a:spLocks noGrp="1"/>
          </p:cNvSpPr>
          <p:nvPr>
            <p:ph type="title"/>
          </p:nvPr>
        </p:nvSpPr>
        <p:spPr>
          <a:xfrm>
            <a:off x="646111" y="452718"/>
            <a:ext cx="9404723" cy="871115"/>
          </a:xfrm>
        </p:spPr>
        <p:txBody>
          <a:bodyPr/>
          <a:lstStyle/>
          <a:p>
            <a:pPr algn="ctr"/>
            <a:r>
              <a:rPr lang="en-US" dirty="0"/>
              <a:t>Maslow’s Hierarchy of Needs</a:t>
            </a:r>
          </a:p>
        </p:txBody>
      </p:sp>
      <p:pic>
        <p:nvPicPr>
          <p:cNvPr id="4" name="Content Placeholder 3" descr="Maslow's hierarchy of needs - Simple English Wikipedia, the free  encyclopedia">
            <a:extLst>
              <a:ext uri="{FF2B5EF4-FFF2-40B4-BE49-F238E27FC236}">
                <a16:creationId xmlns:a16="http://schemas.microsoft.com/office/drawing/2014/main" id="{6BB0D6E5-36D8-338B-604C-4FB08328F5A4}"/>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219450" y="1514901"/>
            <a:ext cx="6114076" cy="45365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4171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54F4B-7FB7-6B42-EE60-A2C3ED993799}"/>
              </a:ext>
            </a:extLst>
          </p:cNvPr>
          <p:cNvSpPr>
            <a:spLocks noGrp="1"/>
          </p:cNvSpPr>
          <p:nvPr>
            <p:ph type="title"/>
          </p:nvPr>
        </p:nvSpPr>
        <p:spPr/>
        <p:txBody>
          <a:bodyPr/>
          <a:lstStyle/>
          <a:p>
            <a:pPr algn="ctr"/>
            <a:r>
              <a:rPr lang="en-US" sz="4400" dirty="0">
                <a:effectLst/>
                <a:latin typeface="Castellar" panose="020A0402060406010301" pitchFamily="18" charset="0"/>
                <a:ea typeface="Calibri" panose="020F0502020204030204" pitchFamily="34" charset="0"/>
                <a:cs typeface="Times New Roman" panose="02020603050405020304" pitchFamily="18" charset="0"/>
              </a:rPr>
              <a:t>Physiological needs</a:t>
            </a:r>
            <a:endParaRPr lang="en-US" dirty="0">
              <a:latin typeface="Castellar" panose="020A0402060406010301" pitchFamily="18" charset="0"/>
            </a:endParaRPr>
          </a:p>
        </p:txBody>
      </p:sp>
      <p:sp>
        <p:nvSpPr>
          <p:cNvPr id="3" name="Content Placeholder 2">
            <a:extLst>
              <a:ext uri="{FF2B5EF4-FFF2-40B4-BE49-F238E27FC236}">
                <a16:creationId xmlns:a16="http://schemas.microsoft.com/office/drawing/2014/main" id="{8EA2FE72-6224-8409-BE1C-D2DAA618D479}"/>
              </a:ext>
            </a:extLst>
          </p:cNvPr>
          <p:cNvSpPr>
            <a:spLocks noGrp="1"/>
          </p:cNvSpPr>
          <p:nvPr>
            <p:ph idx="1"/>
          </p:nvPr>
        </p:nvSpPr>
        <p:spPr>
          <a:xfrm>
            <a:off x="1103312" y="1692322"/>
            <a:ext cx="8946541" cy="4556077"/>
          </a:xfrm>
        </p:spPr>
        <p:txBody>
          <a:bodyPr>
            <a:normAutofit fontScale="77500" lnSpcReduction="20000"/>
          </a:bodyPr>
          <a:lstStyle/>
          <a:p>
            <a:pPr marL="0" indent="0">
              <a:buNone/>
            </a:pPr>
            <a:r>
              <a:rPr lang="en-US" sz="3600" dirty="0">
                <a:effectLst/>
                <a:latin typeface="+mn-lt"/>
                <a:ea typeface="Calibri" panose="020F0502020204030204" pitchFamily="34" charset="0"/>
                <a:cs typeface="Times New Roman" panose="02020603050405020304" pitchFamily="18" charset="0"/>
              </a:rPr>
              <a:t>These most basic human survival needs include:</a:t>
            </a:r>
          </a:p>
          <a:p>
            <a:r>
              <a:rPr lang="en-US" sz="3600" dirty="0">
                <a:effectLst/>
                <a:latin typeface="+mn-lt"/>
                <a:ea typeface="Calibri" panose="020F0502020204030204" pitchFamily="34" charset="0"/>
                <a:cs typeface="Times New Roman" panose="02020603050405020304" pitchFamily="18" charset="0"/>
              </a:rPr>
              <a:t> food and water</a:t>
            </a:r>
          </a:p>
          <a:p>
            <a:r>
              <a:rPr lang="en-US" sz="3600" dirty="0">
                <a:effectLst/>
                <a:latin typeface="+mn-lt"/>
                <a:ea typeface="Calibri" panose="020F0502020204030204" pitchFamily="34" charset="0"/>
                <a:cs typeface="Times New Roman" panose="02020603050405020304" pitchFamily="18" charset="0"/>
              </a:rPr>
              <a:t> sufficient rest</a:t>
            </a:r>
          </a:p>
          <a:p>
            <a:r>
              <a:rPr lang="en-US" sz="3600" dirty="0">
                <a:effectLst/>
                <a:latin typeface="+mn-lt"/>
                <a:ea typeface="Calibri" panose="020F0502020204030204" pitchFamily="34" charset="0"/>
                <a:cs typeface="Times New Roman" panose="02020603050405020304" pitchFamily="18" charset="0"/>
              </a:rPr>
              <a:t>clothing and shelter</a:t>
            </a:r>
          </a:p>
          <a:p>
            <a:r>
              <a:rPr lang="en-US" sz="3600" dirty="0">
                <a:effectLst/>
                <a:latin typeface="+mn-lt"/>
                <a:ea typeface="Calibri" panose="020F0502020204030204" pitchFamily="34" charset="0"/>
                <a:cs typeface="Times New Roman" panose="02020603050405020304" pitchFamily="18" charset="0"/>
              </a:rPr>
              <a:t>overall health</a:t>
            </a:r>
          </a:p>
          <a:p>
            <a:r>
              <a:rPr lang="en-US" sz="3600" dirty="0">
                <a:effectLst/>
                <a:latin typeface="+mn-lt"/>
                <a:ea typeface="Calibri" panose="020F0502020204030204" pitchFamily="34" charset="0"/>
                <a:cs typeface="Times New Roman" panose="02020603050405020304" pitchFamily="18" charset="0"/>
              </a:rPr>
              <a:t> reproduction. </a:t>
            </a:r>
          </a:p>
          <a:p>
            <a:pPr marL="0" indent="0">
              <a:buNone/>
            </a:pPr>
            <a:r>
              <a:rPr lang="en-US" sz="3600" dirty="0">
                <a:effectLst/>
                <a:latin typeface="+mn-lt"/>
                <a:ea typeface="Calibri" panose="020F0502020204030204" pitchFamily="34" charset="0"/>
                <a:cs typeface="Times New Roman" panose="02020603050405020304" pitchFamily="18" charset="0"/>
              </a:rPr>
              <a:t>Maslow states that these basic physiological needs must be addressed before humans move on to the next level of fulfillment.</a:t>
            </a:r>
            <a:endParaRPr lang="en-US" sz="3600" dirty="0">
              <a:latin typeface="+mn-lt"/>
            </a:endParaRPr>
          </a:p>
        </p:txBody>
      </p:sp>
    </p:spTree>
    <p:extLst>
      <p:ext uri="{BB962C8B-B14F-4D97-AF65-F5344CB8AC3E}">
        <p14:creationId xmlns:p14="http://schemas.microsoft.com/office/powerpoint/2010/main" val="2368845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850BC-D172-C44B-CB3B-6ED4B8C7312C}"/>
              </a:ext>
            </a:extLst>
          </p:cNvPr>
          <p:cNvSpPr>
            <a:spLocks noGrp="1"/>
          </p:cNvSpPr>
          <p:nvPr>
            <p:ph type="title"/>
          </p:nvPr>
        </p:nvSpPr>
        <p:spPr>
          <a:xfrm>
            <a:off x="646111" y="452718"/>
            <a:ext cx="9404723" cy="1048536"/>
          </a:xfrm>
        </p:spPr>
        <p:txBody>
          <a:bodyPr/>
          <a:lstStyle/>
          <a:p>
            <a:pPr algn="ctr"/>
            <a:r>
              <a:rPr lang="en-US" dirty="0">
                <a:latin typeface="Castellar" panose="020A0402060406010301" pitchFamily="18" charset="0"/>
              </a:rPr>
              <a:t>Safety needs:</a:t>
            </a:r>
            <a:r>
              <a:rPr lang="en-US" dirty="0"/>
              <a:t> </a:t>
            </a:r>
          </a:p>
        </p:txBody>
      </p:sp>
      <p:sp>
        <p:nvSpPr>
          <p:cNvPr id="3" name="Content Placeholder 2">
            <a:extLst>
              <a:ext uri="{FF2B5EF4-FFF2-40B4-BE49-F238E27FC236}">
                <a16:creationId xmlns:a16="http://schemas.microsoft.com/office/drawing/2014/main" id="{17BCCDAB-B044-C4BB-1B15-5208EF33EF73}"/>
              </a:ext>
            </a:extLst>
          </p:cNvPr>
          <p:cNvSpPr>
            <a:spLocks noGrp="1"/>
          </p:cNvSpPr>
          <p:nvPr>
            <p:ph idx="1"/>
          </p:nvPr>
        </p:nvSpPr>
        <p:spPr>
          <a:xfrm>
            <a:off x="1103312" y="1692322"/>
            <a:ext cx="8946541" cy="4556077"/>
          </a:xfrm>
        </p:spPr>
        <p:txBody>
          <a:bodyPr/>
          <a:lstStyle/>
          <a:p>
            <a:pPr marL="0" indent="0">
              <a:buNone/>
            </a:pPr>
            <a:r>
              <a:rPr lang="en-US" sz="3600" dirty="0">
                <a:latin typeface="+mn-lt"/>
              </a:rPr>
              <a:t>Next among the lower-level needs is safety. Safety needs include:</a:t>
            </a:r>
          </a:p>
          <a:p>
            <a:r>
              <a:rPr lang="en-US" sz="3600" dirty="0">
                <a:latin typeface="+mn-lt"/>
              </a:rPr>
              <a:t> protection from violence and theft</a:t>
            </a:r>
          </a:p>
          <a:p>
            <a:r>
              <a:rPr lang="en-US" sz="3600" dirty="0">
                <a:latin typeface="+mn-lt"/>
              </a:rPr>
              <a:t> emotional stability and well-being,</a:t>
            </a:r>
          </a:p>
          <a:p>
            <a:r>
              <a:rPr lang="en-US" sz="3600" dirty="0">
                <a:latin typeface="+mn-lt"/>
              </a:rPr>
              <a:t> health security</a:t>
            </a:r>
          </a:p>
          <a:p>
            <a:r>
              <a:rPr lang="en-US" sz="3600" dirty="0">
                <a:latin typeface="+mn-lt"/>
              </a:rPr>
              <a:t>financial security</a:t>
            </a:r>
            <a:r>
              <a:rPr lang="en-US" dirty="0">
                <a:latin typeface="+mn-lt"/>
              </a:rPr>
              <a:t>.</a:t>
            </a:r>
          </a:p>
        </p:txBody>
      </p:sp>
    </p:spTree>
    <p:extLst>
      <p:ext uri="{BB962C8B-B14F-4D97-AF65-F5344CB8AC3E}">
        <p14:creationId xmlns:p14="http://schemas.microsoft.com/office/powerpoint/2010/main" val="883893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D76A0-406A-75CC-4971-6E2E87CC7E47}"/>
              </a:ext>
            </a:extLst>
          </p:cNvPr>
          <p:cNvSpPr>
            <a:spLocks noGrp="1"/>
          </p:cNvSpPr>
          <p:nvPr>
            <p:ph type="title"/>
          </p:nvPr>
        </p:nvSpPr>
        <p:spPr>
          <a:xfrm>
            <a:off x="646111" y="452718"/>
            <a:ext cx="9404723" cy="1048536"/>
          </a:xfrm>
        </p:spPr>
        <p:txBody>
          <a:bodyPr/>
          <a:lstStyle/>
          <a:p>
            <a:pPr algn="ctr"/>
            <a:r>
              <a:rPr lang="en-US" dirty="0">
                <a:latin typeface="Castellar" panose="020A0402060406010301" pitchFamily="18" charset="0"/>
              </a:rPr>
              <a:t>Love and belonging needs: </a:t>
            </a:r>
          </a:p>
        </p:txBody>
      </p:sp>
      <p:sp>
        <p:nvSpPr>
          <p:cNvPr id="3" name="Content Placeholder 2">
            <a:extLst>
              <a:ext uri="{FF2B5EF4-FFF2-40B4-BE49-F238E27FC236}">
                <a16:creationId xmlns:a16="http://schemas.microsoft.com/office/drawing/2014/main" id="{EE89AC68-6049-2580-0598-F9446E20D46C}"/>
              </a:ext>
            </a:extLst>
          </p:cNvPr>
          <p:cNvSpPr>
            <a:spLocks noGrp="1"/>
          </p:cNvSpPr>
          <p:nvPr>
            <p:ph idx="1"/>
          </p:nvPr>
        </p:nvSpPr>
        <p:spPr>
          <a:xfrm>
            <a:off x="1103312" y="1733266"/>
            <a:ext cx="8946541" cy="4515133"/>
          </a:xfrm>
        </p:spPr>
        <p:txBody>
          <a:bodyPr>
            <a:normAutofit lnSpcReduction="10000"/>
          </a:bodyPr>
          <a:lstStyle/>
          <a:p>
            <a:pPr marL="0" indent="0">
              <a:buNone/>
            </a:pPr>
            <a:r>
              <a:rPr lang="en-US" sz="2400" dirty="0">
                <a:effectLst/>
                <a:latin typeface="+mn-lt"/>
                <a:ea typeface="Calibri" panose="020F0502020204030204" pitchFamily="34" charset="0"/>
                <a:cs typeface="Times New Roman" panose="02020603050405020304" pitchFamily="18" charset="0"/>
              </a:rPr>
              <a:t>The social needs on the third level of Maslow’s hierarchy relate to human interaction and are the last of the so-called lower needs. </a:t>
            </a:r>
            <a:r>
              <a:rPr kumimoji="0" lang="en-US" sz="2400" b="0" i="0" u="none" strike="noStrike" kern="1200" cap="none" spc="0" normalizeH="0" baseline="0" noProof="0" dirty="0">
                <a:ln>
                  <a:noFill/>
                </a:ln>
                <a:solidFill>
                  <a:prstClr val="white"/>
                </a:solidFill>
                <a:effectLst/>
                <a:uLnTx/>
                <a:uFillTx/>
                <a:latin typeface="+mn-lt"/>
                <a:ea typeface="Calibri" panose="020F0502020204030204" pitchFamily="34" charset="0"/>
                <a:cs typeface="Times New Roman" panose="02020603050405020304" pitchFamily="18" charset="0"/>
              </a:rPr>
              <a:t>Among these needs are:</a:t>
            </a:r>
          </a:p>
          <a:p>
            <a:pPr marL="0" indent="0">
              <a:buNone/>
            </a:pPr>
            <a:endParaRPr lang="en-US" sz="2000" dirty="0">
              <a:effectLst/>
              <a:latin typeface="+mn-lt"/>
              <a:ea typeface="Calibri" panose="020F0502020204030204" pitchFamily="34" charset="0"/>
              <a:cs typeface="Times New Roman" panose="02020603050405020304" pitchFamily="18" charset="0"/>
            </a:endParaRPr>
          </a:p>
          <a:p>
            <a:r>
              <a:rPr lang="en-US" sz="2400" dirty="0">
                <a:effectLst/>
                <a:latin typeface="+mn-lt"/>
                <a:ea typeface="Calibri" panose="020F0502020204030204" pitchFamily="34" charset="0"/>
                <a:cs typeface="Times New Roman" panose="02020603050405020304" pitchFamily="18" charset="0"/>
              </a:rPr>
              <a:t>friendships and family bonds—both with biological family (parents, siblings, children) and chosen family (spouses and partners). </a:t>
            </a:r>
          </a:p>
          <a:p>
            <a:r>
              <a:rPr lang="en-US" sz="2400" dirty="0">
                <a:effectLst/>
                <a:latin typeface="+mn-lt"/>
                <a:ea typeface="Calibri" panose="020F0502020204030204" pitchFamily="34" charset="0"/>
                <a:cs typeface="Times New Roman" panose="02020603050405020304" pitchFamily="18" charset="0"/>
              </a:rPr>
              <a:t>Physical and emotional intimacy ranging from sexual relationships to intimate emotional bonds are important to achieving a feeling of elevated kinship. </a:t>
            </a:r>
          </a:p>
          <a:p>
            <a:r>
              <a:rPr lang="en-US" sz="2400" dirty="0">
                <a:effectLst/>
                <a:latin typeface="+mn-lt"/>
                <a:ea typeface="Calibri" panose="020F0502020204030204" pitchFamily="34" charset="0"/>
                <a:cs typeface="Times New Roman" panose="02020603050405020304" pitchFamily="18" charset="0"/>
              </a:rPr>
              <a:t>Membership in social groups like a team of coworkers to forging an identity in a union, club, or group of hobbyists</a:t>
            </a:r>
            <a:endParaRPr lang="en-US" sz="2400" dirty="0">
              <a:latin typeface="+mn-lt"/>
            </a:endParaRPr>
          </a:p>
        </p:txBody>
      </p:sp>
    </p:spTree>
    <p:extLst>
      <p:ext uri="{BB962C8B-B14F-4D97-AF65-F5344CB8AC3E}">
        <p14:creationId xmlns:p14="http://schemas.microsoft.com/office/powerpoint/2010/main" val="3359625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79986125CADD4B89FF30C3784B6249" ma:contentTypeVersion="17" ma:contentTypeDescription="Create a new document." ma:contentTypeScope="" ma:versionID="4ac15db597253d3bf0082d59bc7a4076">
  <xsd:schema xmlns:xsd="http://www.w3.org/2001/XMLSchema" xmlns:xs="http://www.w3.org/2001/XMLSchema" xmlns:p="http://schemas.microsoft.com/office/2006/metadata/properties" xmlns:ns2="b8a5ca59-a6e5-48f4-a0fc-06d57de47b7b" xmlns:ns3="d9ad788a-6b85-4fa9-bae3-cfb6b7b936a4" targetNamespace="http://schemas.microsoft.com/office/2006/metadata/properties" ma:root="true" ma:fieldsID="f1dba9ce620b63f1e12ccc4e7fc82cc9" ns2:_="" ns3:_="">
    <xsd:import namespace="b8a5ca59-a6e5-48f4-a0fc-06d57de47b7b"/>
    <xsd:import namespace="d9ad788a-6b85-4fa9-bae3-cfb6b7b936a4"/>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a5ca59-a6e5-48f4-a0fc-06d57de47b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4869fa1d-e7ec-4b3d-91f1-03ffee6a9fc7"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9ad788a-6b85-4fa9-bae3-cfb6b7b936a4"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e90b5ce1-cc78-4027-b50e-68b41e767056}" ma:internalName="TaxCatchAll" ma:showField="CatchAllData" ma:web="d9ad788a-6b85-4fa9-bae3-cfb6b7b936a4">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d9ad788a-6b85-4fa9-bae3-cfb6b7b936a4" xsi:nil="true"/>
    <lcf76f155ced4ddcb4097134ff3c332f xmlns="b8a5ca59-a6e5-48f4-a0fc-06d57de47b7b">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B53A553-3DF7-4851-BD15-28535098623A}"/>
</file>

<file path=customXml/itemProps2.xml><?xml version="1.0" encoding="utf-8"?>
<ds:datastoreItem xmlns:ds="http://schemas.openxmlformats.org/officeDocument/2006/customXml" ds:itemID="{A681192A-90C0-4986-BB71-2E4F7D3EEB25}">
  <ds:schemaRefs>
    <ds:schemaRef ds:uri="http://schemas.microsoft.com/office/2006/metadata/properties"/>
    <ds:schemaRef ds:uri="http://schemas.microsoft.com/office/infopath/2007/PartnerControls"/>
    <ds:schemaRef ds:uri="d9ad788a-6b85-4fa9-bae3-cfb6b7b936a4"/>
    <ds:schemaRef ds:uri="b8a5ca59-a6e5-48f4-a0fc-06d57de47b7b"/>
  </ds:schemaRefs>
</ds:datastoreItem>
</file>

<file path=customXml/itemProps3.xml><?xml version="1.0" encoding="utf-8"?>
<ds:datastoreItem xmlns:ds="http://schemas.openxmlformats.org/officeDocument/2006/customXml" ds:itemID="{A903B2E2-9A55-44CB-B046-58E757A39DE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Ion</Template>
  <TotalTime>2299</TotalTime>
  <Words>2692</Words>
  <Application>Microsoft Office PowerPoint</Application>
  <PresentationFormat>Widescreen</PresentationFormat>
  <Paragraphs>232</Paragraphs>
  <Slides>40</Slides>
  <Notes>1</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Ion</vt:lpstr>
      <vt:lpstr>A Framework for Understanding and Serving Refugees and Support for Those Who Are On the Front Lines </vt:lpstr>
      <vt:lpstr>PowerPoint Presentation</vt:lpstr>
      <vt:lpstr>Five Key Questions Asked by Leadership Regarding the People We Serve</vt:lpstr>
      <vt:lpstr>Answering these questions requires an understanding of three things:</vt:lpstr>
      <vt:lpstr>Maslow’s Hierarchy of Needs</vt:lpstr>
      <vt:lpstr>Maslow’s Hierarchy of Needs</vt:lpstr>
      <vt:lpstr>Physiological needs</vt:lpstr>
      <vt:lpstr>Safety needs: </vt:lpstr>
      <vt:lpstr>Love and belonging needs: </vt:lpstr>
      <vt:lpstr>Esteem needs: </vt:lpstr>
      <vt:lpstr>Self-actualization needs:</vt:lpstr>
      <vt:lpstr>Deficiency Needs vs. Growth Needs on Maslow’s Hierarchy </vt:lpstr>
      <vt:lpstr>What is resilience? </vt:lpstr>
      <vt:lpstr>BASIC Ph Model of Resiliency</vt:lpstr>
      <vt:lpstr>The six coping styles</vt:lpstr>
      <vt:lpstr>The six coping styles……..</vt:lpstr>
      <vt:lpstr>The six coping styles……..</vt:lpstr>
      <vt:lpstr>Serving people who have been displaced </vt:lpstr>
      <vt:lpstr>Serving people who have been displaced….........</vt:lpstr>
      <vt:lpstr>Serving people who have been displaced …………..</vt:lpstr>
      <vt:lpstr>Distinct Differences Among Ukrainian Refugees</vt:lpstr>
      <vt:lpstr>Distinct Differences Among Ukrainian Refugees…….</vt:lpstr>
      <vt:lpstr>Questions and notes for Leadership and others serving refugees</vt:lpstr>
      <vt:lpstr>How do I know if someone needs more immediate advanced support?  </vt:lpstr>
      <vt:lpstr>VM4U Psychological Support Program Model of Service Delivery </vt:lpstr>
      <vt:lpstr>PowerPoint Presentation</vt:lpstr>
      <vt:lpstr>Your perspective is everything.</vt:lpstr>
      <vt:lpstr>PowerPoint Presentation</vt:lpstr>
      <vt:lpstr>PowerPoint Presentation</vt:lpstr>
      <vt:lpstr>Compassion fatigue vs burnout </vt:lpstr>
      <vt:lpstr>Symptoms of compassion fatigue </vt:lpstr>
      <vt:lpstr>What is Burnout</vt:lpstr>
      <vt:lpstr>Symptoms of Burnout</vt:lpstr>
      <vt:lpstr>PowerPoint Presentation</vt:lpstr>
      <vt:lpstr>Symptoms of Burnout</vt:lpstr>
      <vt:lpstr>How Do We Combat Burnout</vt:lpstr>
      <vt:lpstr>How Do We Combat Burnout……</vt:lpstr>
      <vt:lpstr>How Do We Combat Burnout……</vt:lpstr>
      <vt:lpstr>What is secondary trauma?  What is vicarious trauma? </vt:lpstr>
      <vt:lpstr>Secondary/ Vicarious Trauma…….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for VM4U Leadership</dc:title>
  <dc:creator>Helly Diaz</dc:creator>
  <cp:lastModifiedBy>Helly Diaz</cp:lastModifiedBy>
  <cp:revision>9</cp:revision>
  <dcterms:created xsi:type="dcterms:W3CDTF">2022-06-09T09:49:08Z</dcterms:created>
  <dcterms:modified xsi:type="dcterms:W3CDTF">2022-08-11T09:56:03Z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0x010100AB79986125CADD4B89FF30C3784B6249</vt:lpwstr>
  </property>
  <property fmtid="{D5CDD505-2E9C-101B-9397-08002B2CF9AE}" pid="3" name="MediaServiceImageTags">
    <vt:lpwstr/>
  </property>
</Properties>
</file>